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98" r:id="rId5"/>
    <p:sldId id="300" r:id="rId6"/>
    <p:sldId id="310" r:id="rId7"/>
    <p:sldId id="312" r:id="rId8"/>
    <p:sldId id="308" r:id="rId9"/>
    <p:sldId id="303" r:id="rId10"/>
    <p:sldId id="309" r:id="rId11"/>
    <p:sldId id="316" r:id="rId12"/>
    <p:sldId id="304" r:id="rId13"/>
    <p:sldId id="313" r:id="rId14"/>
    <p:sldId id="305" r:id="rId15"/>
    <p:sldId id="306" r:id="rId16"/>
    <p:sldId id="320" r:id="rId17"/>
    <p:sldId id="317" r:id="rId18"/>
    <p:sldId id="319" r:id="rId19"/>
    <p:sldId id="31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A2E52C-255C-4E46-AC7C-A6C2E2568E7E}" v="3" dt="2022-04-25T16:28:23.2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69" autoAdjust="0"/>
    <p:restoredTop sz="94619" autoAdjust="0"/>
  </p:normalViewPr>
  <p:slideViewPr>
    <p:cSldViewPr snapToGrid="0">
      <p:cViewPr varScale="1">
        <p:scale>
          <a:sx n="97" d="100"/>
          <a:sy n="97" d="100"/>
        </p:scale>
        <p:origin x="57" y="5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an Lockhart" userId="8cd07a9b-a89a-4aa6-94f4-4ad83f0ee495" providerId="ADAL" clId="{50A2E52C-255C-4E46-AC7C-A6C2E2568E7E}"/>
    <pc:docChg chg="modSld sldOrd">
      <pc:chgData name="Brian Lockhart" userId="8cd07a9b-a89a-4aa6-94f4-4ad83f0ee495" providerId="ADAL" clId="{50A2E52C-255C-4E46-AC7C-A6C2E2568E7E}" dt="2022-04-25T19:33:19.445" v="23" actId="5793"/>
      <pc:docMkLst>
        <pc:docMk/>
      </pc:docMkLst>
      <pc:sldChg chg="setBg">
        <pc:chgData name="Brian Lockhart" userId="8cd07a9b-a89a-4aa6-94f4-4ad83f0ee495" providerId="ADAL" clId="{50A2E52C-255C-4E46-AC7C-A6C2E2568E7E}" dt="2022-04-25T16:28:05.494" v="0"/>
        <pc:sldMkLst>
          <pc:docMk/>
          <pc:sldMk cId="2933514334" sldId="300"/>
        </pc:sldMkLst>
      </pc:sldChg>
      <pc:sldChg chg="modSp mod setBg">
        <pc:chgData name="Brian Lockhart" userId="8cd07a9b-a89a-4aa6-94f4-4ad83f0ee495" providerId="ADAL" clId="{50A2E52C-255C-4E46-AC7C-A6C2E2568E7E}" dt="2022-04-25T19:33:19.445" v="23" actId="5793"/>
        <pc:sldMkLst>
          <pc:docMk/>
          <pc:sldMk cId="305473310" sldId="305"/>
        </pc:sldMkLst>
        <pc:spChg chg="mod">
          <ac:chgData name="Brian Lockhart" userId="8cd07a9b-a89a-4aa6-94f4-4ad83f0ee495" providerId="ADAL" clId="{50A2E52C-255C-4E46-AC7C-A6C2E2568E7E}" dt="2022-04-25T19:33:19.445" v="23" actId="5793"/>
          <ac:spMkLst>
            <pc:docMk/>
            <pc:sldMk cId="305473310" sldId="305"/>
            <ac:spMk id="5" creationId="{85A27A2F-08FD-4AA6-A2DC-FE4451853BBE}"/>
          </ac:spMkLst>
        </pc:spChg>
      </pc:sldChg>
      <pc:sldChg chg="modSp mod setBg">
        <pc:chgData name="Brian Lockhart" userId="8cd07a9b-a89a-4aa6-94f4-4ad83f0ee495" providerId="ADAL" clId="{50A2E52C-255C-4E46-AC7C-A6C2E2568E7E}" dt="2022-04-25T16:32:02.221" v="14" actId="20577"/>
        <pc:sldMkLst>
          <pc:docMk/>
          <pc:sldMk cId="4018290225" sldId="308"/>
        </pc:sldMkLst>
        <pc:spChg chg="mod">
          <ac:chgData name="Brian Lockhart" userId="8cd07a9b-a89a-4aa6-94f4-4ad83f0ee495" providerId="ADAL" clId="{50A2E52C-255C-4E46-AC7C-A6C2E2568E7E}" dt="2022-04-25T16:32:02.221" v="14" actId="20577"/>
          <ac:spMkLst>
            <pc:docMk/>
            <pc:sldMk cId="4018290225" sldId="308"/>
            <ac:spMk id="2" creationId="{75AC86D3-8FD1-4F47-A319-7D0542E48B2F}"/>
          </ac:spMkLst>
        </pc:spChg>
        <pc:spChg chg="mod">
          <ac:chgData name="Brian Lockhart" userId="8cd07a9b-a89a-4aa6-94f4-4ad83f0ee495" providerId="ADAL" clId="{50A2E52C-255C-4E46-AC7C-A6C2E2568E7E}" dt="2022-04-25T16:31:58.166" v="10" actId="13926"/>
          <ac:spMkLst>
            <pc:docMk/>
            <pc:sldMk cId="4018290225" sldId="308"/>
            <ac:spMk id="5" creationId="{85A27A2F-08FD-4AA6-A2DC-FE4451853BBE}"/>
          </ac:spMkLst>
        </pc:spChg>
      </pc:sldChg>
      <pc:sldChg chg="ord">
        <pc:chgData name="Brian Lockhart" userId="8cd07a9b-a89a-4aa6-94f4-4ad83f0ee495" providerId="ADAL" clId="{50A2E52C-255C-4E46-AC7C-A6C2E2568E7E}" dt="2022-04-25T16:34:49.520" v="16"/>
        <pc:sldMkLst>
          <pc:docMk/>
          <pc:sldMk cId="2300712149" sldId="316"/>
        </pc:sldMkLst>
      </pc:sldChg>
      <pc:sldChg chg="modSp mod ord">
        <pc:chgData name="Brian Lockhart" userId="8cd07a9b-a89a-4aa6-94f4-4ad83f0ee495" providerId="ADAL" clId="{50A2E52C-255C-4E46-AC7C-A6C2E2568E7E}" dt="2022-04-25T19:29:30.744" v="22" actId="1076"/>
        <pc:sldMkLst>
          <pc:docMk/>
          <pc:sldMk cId="4131258466" sldId="319"/>
        </pc:sldMkLst>
        <pc:spChg chg="mod">
          <ac:chgData name="Brian Lockhart" userId="8cd07a9b-a89a-4aa6-94f4-4ad83f0ee495" providerId="ADAL" clId="{50A2E52C-255C-4E46-AC7C-A6C2E2568E7E}" dt="2022-04-25T19:29:18.677" v="21" actId="20577"/>
          <ac:spMkLst>
            <pc:docMk/>
            <pc:sldMk cId="4131258466" sldId="319"/>
            <ac:spMk id="4" creationId="{7ADAE64E-961D-4196-8417-8D95B02821B6}"/>
          </ac:spMkLst>
        </pc:spChg>
        <pc:picChg chg="mod">
          <ac:chgData name="Brian Lockhart" userId="8cd07a9b-a89a-4aa6-94f4-4ad83f0ee495" providerId="ADAL" clId="{50A2E52C-255C-4E46-AC7C-A6C2E2568E7E}" dt="2022-04-25T19:29:30.744" v="22" actId="1076"/>
          <ac:picMkLst>
            <pc:docMk/>
            <pc:sldMk cId="4131258466" sldId="319"/>
            <ac:picMk id="3" creationId="{3349651E-62FA-4456-A7C4-7F95052AB3CF}"/>
          </ac:picMkLst>
        </pc:picChg>
      </pc:sldChg>
      <pc:sldChg chg="ord">
        <pc:chgData name="Brian Lockhart" userId="8cd07a9b-a89a-4aa6-94f4-4ad83f0ee495" providerId="ADAL" clId="{50A2E52C-255C-4E46-AC7C-A6C2E2568E7E}" dt="2022-04-25T16:35:52.895" v="20"/>
        <pc:sldMkLst>
          <pc:docMk/>
          <pc:sldMk cId="2684919517" sldId="320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71BFEA-223C-4CCE-858C-A1E9784BD87D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A94DD48-6D4D-4C16-99C2-AB79FF848EDE}">
      <dgm:prSet/>
      <dgm:spPr/>
      <dgm:t>
        <a:bodyPr/>
        <a:lstStyle/>
        <a:p>
          <a:r>
            <a:rPr lang="en-US"/>
            <a:t>Governing body approval requirement for continued use of equipment purchased prior to January 1, 2022</a:t>
          </a:r>
        </a:p>
      </dgm:t>
    </dgm:pt>
    <dgm:pt modelId="{6E2F558D-7AB0-4CEF-80C8-2BEC5D79DA11}" type="parTrans" cxnId="{2272A527-D047-4E46-A17B-6F695722EE53}">
      <dgm:prSet/>
      <dgm:spPr/>
      <dgm:t>
        <a:bodyPr/>
        <a:lstStyle/>
        <a:p>
          <a:endParaRPr lang="en-US"/>
        </a:p>
      </dgm:t>
    </dgm:pt>
    <dgm:pt modelId="{229D9B17-006D-4063-9E7A-C55A9055151F}" type="sibTrans" cxnId="{2272A527-D047-4E46-A17B-6F695722EE53}">
      <dgm:prSet/>
      <dgm:spPr/>
      <dgm:t>
        <a:bodyPr/>
        <a:lstStyle/>
        <a:p>
          <a:endParaRPr lang="en-US"/>
        </a:p>
      </dgm:t>
    </dgm:pt>
    <dgm:pt modelId="{54D72362-FA3C-4CC5-A4D0-FA188B38801C}">
      <dgm:prSet/>
      <dgm:spPr/>
      <dgm:t>
        <a:bodyPr/>
        <a:lstStyle/>
        <a:p>
          <a:r>
            <a:rPr lang="en-US"/>
            <a:t>Approval process must begin by May 1, 2022</a:t>
          </a:r>
        </a:p>
      </dgm:t>
    </dgm:pt>
    <dgm:pt modelId="{275107BC-B135-47A5-943D-3D584D0CDA27}" type="parTrans" cxnId="{3E40DACA-EE84-4A63-B083-FE64D442066C}">
      <dgm:prSet/>
      <dgm:spPr/>
      <dgm:t>
        <a:bodyPr/>
        <a:lstStyle/>
        <a:p>
          <a:endParaRPr lang="en-US"/>
        </a:p>
      </dgm:t>
    </dgm:pt>
    <dgm:pt modelId="{0959D587-07EC-41CC-99CD-8700308179E1}" type="sibTrans" cxnId="{3E40DACA-EE84-4A63-B083-FE64D442066C}">
      <dgm:prSet/>
      <dgm:spPr/>
      <dgm:t>
        <a:bodyPr/>
        <a:lstStyle/>
        <a:p>
          <a:endParaRPr lang="en-US"/>
        </a:p>
      </dgm:t>
    </dgm:pt>
    <dgm:pt modelId="{BED19E94-ACA8-4501-B835-0BB55D2D90CE}">
      <dgm:prSet/>
      <dgm:spPr/>
      <dgm:t>
        <a:bodyPr/>
        <a:lstStyle/>
        <a:p>
          <a:r>
            <a:rPr lang="en-US"/>
            <a:t>If not approved FPD must cease usage of ‘military’ equipment within 180 days</a:t>
          </a:r>
        </a:p>
      </dgm:t>
    </dgm:pt>
    <dgm:pt modelId="{1470A4D5-6072-4BD4-8346-AAD6A570704A}" type="parTrans" cxnId="{74FD6BE2-1A2A-405F-B0EA-9FAC9B1136AF}">
      <dgm:prSet/>
      <dgm:spPr/>
      <dgm:t>
        <a:bodyPr/>
        <a:lstStyle/>
        <a:p>
          <a:endParaRPr lang="en-US"/>
        </a:p>
      </dgm:t>
    </dgm:pt>
    <dgm:pt modelId="{8D505711-6101-4F5C-8CAB-412091F929FC}" type="sibTrans" cxnId="{74FD6BE2-1A2A-405F-B0EA-9FAC9B1136AF}">
      <dgm:prSet/>
      <dgm:spPr/>
      <dgm:t>
        <a:bodyPr/>
        <a:lstStyle/>
        <a:p>
          <a:endParaRPr lang="en-US"/>
        </a:p>
      </dgm:t>
    </dgm:pt>
    <dgm:pt modelId="{94AEFA94-CB11-44A9-ACB7-22C834AB199F}">
      <dgm:prSet/>
      <dgm:spPr/>
      <dgm:t>
        <a:bodyPr/>
        <a:lstStyle/>
        <a:p>
          <a:r>
            <a:rPr lang="en-US"/>
            <a:t>Annual Report must be submitted to the governing body.</a:t>
          </a:r>
        </a:p>
      </dgm:t>
    </dgm:pt>
    <dgm:pt modelId="{0304CA1E-FF21-428C-84E4-FA9F02224173}" type="parTrans" cxnId="{BD5B27D1-7E3B-43EC-994B-DD632D164A9A}">
      <dgm:prSet/>
      <dgm:spPr/>
      <dgm:t>
        <a:bodyPr/>
        <a:lstStyle/>
        <a:p>
          <a:endParaRPr lang="en-US"/>
        </a:p>
      </dgm:t>
    </dgm:pt>
    <dgm:pt modelId="{6F0FA359-E316-4433-9AC5-F58EE5EFA73B}" type="sibTrans" cxnId="{BD5B27D1-7E3B-43EC-994B-DD632D164A9A}">
      <dgm:prSet/>
      <dgm:spPr/>
      <dgm:t>
        <a:bodyPr/>
        <a:lstStyle/>
        <a:p>
          <a:endParaRPr lang="en-US"/>
        </a:p>
      </dgm:t>
    </dgm:pt>
    <dgm:pt modelId="{1E7E90FB-9ED6-43C6-9AEC-BD8476FC389D}">
      <dgm:prSet/>
      <dgm:spPr/>
      <dgm:t>
        <a:bodyPr/>
        <a:lstStyle/>
        <a:p>
          <a:r>
            <a:rPr lang="en-US"/>
            <a:t>Annual Report must be publicly available on the website for as long as the equipment is available for use.</a:t>
          </a:r>
        </a:p>
      </dgm:t>
    </dgm:pt>
    <dgm:pt modelId="{C4981286-A2E3-4590-BFBE-FE78BE9DCB41}" type="parTrans" cxnId="{066F5052-5064-43A7-9968-20EA2E58EB85}">
      <dgm:prSet/>
      <dgm:spPr/>
      <dgm:t>
        <a:bodyPr/>
        <a:lstStyle/>
        <a:p>
          <a:endParaRPr lang="en-US"/>
        </a:p>
      </dgm:t>
    </dgm:pt>
    <dgm:pt modelId="{84C6CB25-7650-45A8-822F-56E43FD1B5C8}" type="sibTrans" cxnId="{066F5052-5064-43A7-9968-20EA2E58EB85}">
      <dgm:prSet/>
      <dgm:spPr/>
      <dgm:t>
        <a:bodyPr/>
        <a:lstStyle/>
        <a:p>
          <a:endParaRPr lang="en-US"/>
        </a:p>
      </dgm:t>
    </dgm:pt>
    <dgm:pt modelId="{21EB1C9E-78AE-4BE6-B68A-48DE65EDCACC}">
      <dgm:prSet/>
      <dgm:spPr/>
      <dgm:t>
        <a:bodyPr/>
        <a:lstStyle/>
        <a:p>
          <a:r>
            <a:rPr lang="en-US" b="1"/>
            <a:t>Annual Report to Include</a:t>
          </a:r>
          <a:r>
            <a:rPr lang="en-US"/>
            <a:t>:</a:t>
          </a:r>
        </a:p>
      </dgm:t>
    </dgm:pt>
    <dgm:pt modelId="{76325F15-36F0-4B53-B023-9E87E618E8FE}" type="parTrans" cxnId="{AF1E83C0-8AA2-4E97-8501-3C7B390DB8E7}">
      <dgm:prSet/>
      <dgm:spPr/>
      <dgm:t>
        <a:bodyPr/>
        <a:lstStyle/>
        <a:p>
          <a:endParaRPr lang="en-US"/>
        </a:p>
      </dgm:t>
    </dgm:pt>
    <dgm:pt modelId="{5F9D501B-5559-41CC-B079-72F6D898FD40}" type="sibTrans" cxnId="{AF1E83C0-8AA2-4E97-8501-3C7B390DB8E7}">
      <dgm:prSet/>
      <dgm:spPr/>
      <dgm:t>
        <a:bodyPr/>
        <a:lstStyle/>
        <a:p>
          <a:endParaRPr lang="en-US"/>
        </a:p>
      </dgm:t>
    </dgm:pt>
    <dgm:pt modelId="{A01E7034-5D5C-4FDD-A674-BBCC62F1EA90}">
      <dgm:prSet/>
      <dgm:spPr/>
      <dgm:t>
        <a:bodyPr/>
        <a:lstStyle/>
        <a:p>
          <a:r>
            <a:rPr lang="en-US"/>
            <a:t>How equipment is being used, maintenance, and cost to use</a:t>
          </a:r>
        </a:p>
      </dgm:t>
    </dgm:pt>
    <dgm:pt modelId="{392E4E23-746B-4100-9CEF-49124BEC7F87}" type="parTrans" cxnId="{2CA81BE0-2693-40CB-9D2C-9B0256CD558F}">
      <dgm:prSet/>
      <dgm:spPr/>
      <dgm:t>
        <a:bodyPr/>
        <a:lstStyle/>
        <a:p>
          <a:endParaRPr lang="en-US"/>
        </a:p>
      </dgm:t>
    </dgm:pt>
    <dgm:pt modelId="{9A7937A6-8D07-4DA4-A8DE-FAC181453855}" type="sibTrans" cxnId="{2CA81BE0-2693-40CB-9D2C-9B0256CD558F}">
      <dgm:prSet/>
      <dgm:spPr/>
      <dgm:t>
        <a:bodyPr/>
        <a:lstStyle/>
        <a:p>
          <a:endParaRPr lang="en-US"/>
        </a:p>
      </dgm:t>
    </dgm:pt>
    <dgm:pt modelId="{86B6CD95-FD81-44E9-A247-FE20E47518F3}">
      <dgm:prSet/>
      <dgm:spPr/>
      <dgm:t>
        <a:bodyPr/>
        <a:lstStyle/>
        <a:p>
          <a:r>
            <a:rPr lang="en-US"/>
            <a:t>Internal audits</a:t>
          </a:r>
        </a:p>
      </dgm:t>
    </dgm:pt>
    <dgm:pt modelId="{F8D0FA25-4234-4002-B041-375B48D34FCE}" type="parTrans" cxnId="{3F4F0F78-DC83-415B-A078-8C58529CC967}">
      <dgm:prSet/>
      <dgm:spPr/>
      <dgm:t>
        <a:bodyPr/>
        <a:lstStyle/>
        <a:p>
          <a:endParaRPr lang="en-US"/>
        </a:p>
      </dgm:t>
    </dgm:pt>
    <dgm:pt modelId="{7A1D8E6C-F1B7-4D72-B330-AF6211733732}" type="sibTrans" cxnId="{3F4F0F78-DC83-415B-A078-8C58529CC967}">
      <dgm:prSet/>
      <dgm:spPr/>
      <dgm:t>
        <a:bodyPr/>
        <a:lstStyle/>
        <a:p>
          <a:endParaRPr lang="en-US"/>
        </a:p>
      </dgm:t>
    </dgm:pt>
    <dgm:pt modelId="{29B4E969-067E-40BF-8E3F-8EBDD97472CD}">
      <dgm:prSet/>
      <dgm:spPr/>
      <dgm:t>
        <a:bodyPr/>
        <a:lstStyle/>
        <a:p>
          <a:r>
            <a:rPr lang="en-US"/>
            <a:t>Community feedback/complaints on use</a:t>
          </a:r>
        </a:p>
      </dgm:t>
    </dgm:pt>
    <dgm:pt modelId="{E88A5B35-3985-4A98-9980-93BD28F2F836}" type="parTrans" cxnId="{A6BCCDA0-33BF-4404-B2DE-F4FF19902085}">
      <dgm:prSet/>
      <dgm:spPr/>
      <dgm:t>
        <a:bodyPr/>
        <a:lstStyle/>
        <a:p>
          <a:endParaRPr lang="en-US"/>
        </a:p>
      </dgm:t>
    </dgm:pt>
    <dgm:pt modelId="{D73BF9F9-F474-4B4C-B682-6C5EECA41764}" type="sibTrans" cxnId="{A6BCCDA0-33BF-4404-B2DE-F4FF19902085}">
      <dgm:prSet/>
      <dgm:spPr/>
      <dgm:t>
        <a:bodyPr/>
        <a:lstStyle/>
        <a:p>
          <a:endParaRPr lang="en-US"/>
        </a:p>
      </dgm:t>
    </dgm:pt>
    <dgm:pt modelId="{529B8948-E4D1-4B8C-A104-CAED4F0CD5D6}" type="pres">
      <dgm:prSet presAssocID="{BD71BFEA-223C-4CCE-858C-A1E9784BD87D}" presName="diagram" presStyleCnt="0">
        <dgm:presLayoutVars>
          <dgm:dir/>
          <dgm:resizeHandles val="exact"/>
        </dgm:presLayoutVars>
      </dgm:prSet>
      <dgm:spPr/>
    </dgm:pt>
    <dgm:pt modelId="{30857674-D2EA-4A7F-BEEA-C221C320BEBE}" type="pres">
      <dgm:prSet presAssocID="{6A94DD48-6D4D-4C16-99C2-AB79FF848EDE}" presName="node" presStyleLbl="node1" presStyleIdx="0" presStyleCnt="5">
        <dgm:presLayoutVars>
          <dgm:bulletEnabled val="1"/>
        </dgm:presLayoutVars>
      </dgm:prSet>
      <dgm:spPr/>
    </dgm:pt>
    <dgm:pt modelId="{7E4E720A-18F6-4DD0-AB5C-364017331E2E}" type="pres">
      <dgm:prSet presAssocID="{229D9B17-006D-4063-9E7A-C55A9055151F}" presName="sibTrans" presStyleCnt="0"/>
      <dgm:spPr/>
    </dgm:pt>
    <dgm:pt modelId="{A798AD8B-D10F-481B-95CD-9ED11062E191}" type="pres">
      <dgm:prSet presAssocID="{54D72362-FA3C-4CC5-A4D0-FA188B38801C}" presName="node" presStyleLbl="node1" presStyleIdx="1" presStyleCnt="5">
        <dgm:presLayoutVars>
          <dgm:bulletEnabled val="1"/>
        </dgm:presLayoutVars>
      </dgm:prSet>
      <dgm:spPr/>
    </dgm:pt>
    <dgm:pt modelId="{66666167-697B-4412-B69C-61F0BF0F9E2B}" type="pres">
      <dgm:prSet presAssocID="{0959D587-07EC-41CC-99CD-8700308179E1}" presName="sibTrans" presStyleCnt="0"/>
      <dgm:spPr/>
    </dgm:pt>
    <dgm:pt modelId="{2FEECDE9-CB5F-44E6-A2B0-82E7759FE381}" type="pres">
      <dgm:prSet presAssocID="{BED19E94-ACA8-4501-B835-0BB55D2D90CE}" presName="node" presStyleLbl="node1" presStyleIdx="2" presStyleCnt="5">
        <dgm:presLayoutVars>
          <dgm:bulletEnabled val="1"/>
        </dgm:presLayoutVars>
      </dgm:prSet>
      <dgm:spPr/>
    </dgm:pt>
    <dgm:pt modelId="{EC02B1FF-D162-4CAD-8292-BF5F5E15015A}" type="pres">
      <dgm:prSet presAssocID="{8D505711-6101-4F5C-8CAB-412091F929FC}" presName="sibTrans" presStyleCnt="0"/>
      <dgm:spPr/>
    </dgm:pt>
    <dgm:pt modelId="{F5CC10FC-E858-482C-B149-2BEB4E708408}" type="pres">
      <dgm:prSet presAssocID="{94AEFA94-CB11-44A9-ACB7-22C834AB199F}" presName="node" presStyleLbl="node1" presStyleIdx="3" presStyleCnt="5">
        <dgm:presLayoutVars>
          <dgm:bulletEnabled val="1"/>
        </dgm:presLayoutVars>
      </dgm:prSet>
      <dgm:spPr/>
    </dgm:pt>
    <dgm:pt modelId="{F6019B23-AAEB-4FEB-9978-7855794A4BFD}" type="pres">
      <dgm:prSet presAssocID="{6F0FA359-E316-4433-9AC5-F58EE5EFA73B}" presName="sibTrans" presStyleCnt="0"/>
      <dgm:spPr/>
    </dgm:pt>
    <dgm:pt modelId="{6B399E24-A58A-4A25-92E8-C86C3F26D4A3}" type="pres">
      <dgm:prSet presAssocID="{21EB1C9E-78AE-4BE6-B68A-48DE65EDCACC}" presName="node" presStyleLbl="node1" presStyleIdx="4" presStyleCnt="5">
        <dgm:presLayoutVars>
          <dgm:bulletEnabled val="1"/>
        </dgm:presLayoutVars>
      </dgm:prSet>
      <dgm:spPr/>
    </dgm:pt>
  </dgm:ptLst>
  <dgm:cxnLst>
    <dgm:cxn modelId="{1AAF7110-C6F4-455F-82EA-6D5046117140}" type="presOf" srcId="{94AEFA94-CB11-44A9-ACB7-22C834AB199F}" destId="{F5CC10FC-E858-482C-B149-2BEB4E708408}" srcOrd="0" destOrd="0" presId="urn:microsoft.com/office/officeart/2005/8/layout/default"/>
    <dgm:cxn modelId="{2272A527-D047-4E46-A17B-6F695722EE53}" srcId="{BD71BFEA-223C-4CCE-858C-A1E9784BD87D}" destId="{6A94DD48-6D4D-4C16-99C2-AB79FF848EDE}" srcOrd="0" destOrd="0" parTransId="{6E2F558D-7AB0-4CEF-80C8-2BEC5D79DA11}" sibTransId="{229D9B17-006D-4063-9E7A-C55A9055151F}"/>
    <dgm:cxn modelId="{0C51B72C-B252-41E6-AA98-7D89DAA025C4}" type="presOf" srcId="{54D72362-FA3C-4CC5-A4D0-FA188B38801C}" destId="{A798AD8B-D10F-481B-95CD-9ED11062E191}" srcOrd="0" destOrd="0" presId="urn:microsoft.com/office/officeart/2005/8/layout/default"/>
    <dgm:cxn modelId="{E4C53E38-A6D0-41FC-B7A0-4C93CB69C57D}" type="presOf" srcId="{1E7E90FB-9ED6-43C6-9AEC-BD8476FC389D}" destId="{F5CC10FC-E858-482C-B149-2BEB4E708408}" srcOrd="0" destOrd="1" presId="urn:microsoft.com/office/officeart/2005/8/layout/default"/>
    <dgm:cxn modelId="{066F5052-5064-43A7-9968-20EA2E58EB85}" srcId="{94AEFA94-CB11-44A9-ACB7-22C834AB199F}" destId="{1E7E90FB-9ED6-43C6-9AEC-BD8476FC389D}" srcOrd="0" destOrd="0" parTransId="{C4981286-A2E3-4590-BFBE-FE78BE9DCB41}" sibTransId="{84C6CB25-7650-45A8-822F-56E43FD1B5C8}"/>
    <dgm:cxn modelId="{3F4F0F78-DC83-415B-A078-8C58529CC967}" srcId="{21EB1C9E-78AE-4BE6-B68A-48DE65EDCACC}" destId="{86B6CD95-FD81-44E9-A247-FE20E47518F3}" srcOrd="1" destOrd="0" parTransId="{F8D0FA25-4234-4002-B041-375B48D34FCE}" sibTransId="{7A1D8E6C-F1B7-4D72-B330-AF6211733732}"/>
    <dgm:cxn modelId="{25391381-960C-4D8D-86B8-6B2DB3422CFD}" type="presOf" srcId="{86B6CD95-FD81-44E9-A247-FE20E47518F3}" destId="{6B399E24-A58A-4A25-92E8-C86C3F26D4A3}" srcOrd="0" destOrd="2" presId="urn:microsoft.com/office/officeart/2005/8/layout/default"/>
    <dgm:cxn modelId="{750A558E-2389-463A-B2D8-1B1DC80DFA12}" type="presOf" srcId="{29B4E969-067E-40BF-8E3F-8EBDD97472CD}" destId="{6B399E24-A58A-4A25-92E8-C86C3F26D4A3}" srcOrd="0" destOrd="3" presId="urn:microsoft.com/office/officeart/2005/8/layout/default"/>
    <dgm:cxn modelId="{438B6796-4756-4BC5-BDE3-48F3B70D057E}" type="presOf" srcId="{BD71BFEA-223C-4CCE-858C-A1E9784BD87D}" destId="{529B8948-E4D1-4B8C-A104-CAED4F0CD5D6}" srcOrd="0" destOrd="0" presId="urn:microsoft.com/office/officeart/2005/8/layout/default"/>
    <dgm:cxn modelId="{DECC5E99-40E2-4A2D-853E-28DCFA0FCC9E}" type="presOf" srcId="{BED19E94-ACA8-4501-B835-0BB55D2D90CE}" destId="{2FEECDE9-CB5F-44E6-A2B0-82E7759FE381}" srcOrd="0" destOrd="0" presId="urn:microsoft.com/office/officeart/2005/8/layout/default"/>
    <dgm:cxn modelId="{1908DB9A-4162-416F-BE06-0CD3A282F011}" type="presOf" srcId="{21EB1C9E-78AE-4BE6-B68A-48DE65EDCACC}" destId="{6B399E24-A58A-4A25-92E8-C86C3F26D4A3}" srcOrd="0" destOrd="0" presId="urn:microsoft.com/office/officeart/2005/8/layout/default"/>
    <dgm:cxn modelId="{A6BCCDA0-33BF-4404-B2DE-F4FF19902085}" srcId="{21EB1C9E-78AE-4BE6-B68A-48DE65EDCACC}" destId="{29B4E969-067E-40BF-8E3F-8EBDD97472CD}" srcOrd="2" destOrd="0" parTransId="{E88A5B35-3985-4A98-9980-93BD28F2F836}" sibTransId="{D73BF9F9-F474-4B4C-B682-6C5EECA41764}"/>
    <dgm:cxn modelId="{152D51B6-5009-4968-90F5-857C7F905DBB}" type="presOf" srcId="{6A94DD48-6D4D-4C16-99C2-AB79FF848EDE}" destId="{30857674-D2EA-4A7F-BEEA-C221C320BEBE}" srcOrd="0" destOrd="0" presId="urn:microsoft.com/office/officeart/2005/8/layout/default"/>
    <dgm:cxn modelId="{AF1E83C0-8AA2-4E97-8501-3C7B390DB8E7}" srcId="{BD71BFEA-223C-4CCE-858C-A1E9784BD87D}" destId="{21EB1C9E-78AE-4BE6-B68A-48DE65EDCACC}" srcOrd="4" destOrd="0" parTransId="{76325F15-36F0-4B53-B023-9E87E618E8FE}" sibTransId="{5F9D501B-5559-41CC-B079-72F6D898FD40}"/>
    <dgm:cxn modelId="{3E40DACA-EE84-4A63-B083-FE64D442066C}" srcId="{BD71BFEA-223C-4CCE-858C-A1E9784BD87D}" destId="{54D72362-FA3C-4CC5-A4D0-FA188B38801C}" srcOrd="1" destOrd="0" parTransId="{275107BC-B135-47A5-943D-3D584D0CDA27}" sibTransId="{0959D587-07EC-41CC-99CD-8700308179E1}"/>
    <dgm:cxn modelId="{BD5B27D1-7E3B-43EC-994B-DD632D164A9A}" srcId="{BD71BFEA-223C-4CCE-858C-A1E9784BD87D}" destId="{94AEFA94-CB11-44A9-ACB7-22C834AB199F}" srcOrd="3" destOrd="0" parTransId="{0304CA1E-FF21-428C-84E4-FA9F02224173}" sibTransId="{6F0FA359-E316-4433-9AC5-F58EE5EFA73B}"/>
    <dgm:cxn modelId="{2CA81BE0-2693-40CB-9D2C-9B0256CD558F}" srcId="{21EB1C9E-78AE-4BE6-B68A-48DE65EDCACC}" destId="{A01E7034-5D5C-4FDD-A674-BBCC62F1EA90}" srcOrd="0" destOrd="0" parTransId="{392E4E23-746B-4100-9CEF-49124BEC7F87}" sibTransId="{9A7937A6-8D07-4DA4-A8DE-FAC181453855}"/>
    <dgm:cxn modelId="{74FD6BE2-1A2A-405F-B0EA-9FAC9B1136AF}" srcId="{BD71BFEA-223C-4CCE-858C-A1E9784BD87D}" destId="{BED19E94-ACA8-4501-B835-0BB55D2D90CE}" srcOrd="2" destOrd="0" parTransId="{1470A4D5-6072-4BD4-8346-AAD6A570704A}" sibTransId="{8D505711-6101-4F5C-8CAB-412091F929FC}"/>
    <dgm:cxn modelId="{AA5D57FC-CCB9-4A3C-B9B4-0D22147ED7B2}" type="presOf" srcId="{A01E7034-5D5C-4FDD-A674-BBCC62F1EA90}" destId="{6B399E24-A58A-4A25-92E8-C86C3F26D4A3}" srcOrd="0" destOrd="1" presId="urn:microsoft.com/office/officeart/2005/8/layout/default"/>
    <dgm:cxn modelId="{9F0E6A8C-0D36-405D-A2B2-3EAB80657369}" type="presParOf" srcId="{529B8948-E4D1-4B8C-A104-CAED4F0CD5D6}" destId="{30857674-D2EA-4A7F-BEEA-C221C320BEBE}" srcOrd="0" destOrd="0" presId="urn:microsoft.com/office/officeart/2005/8/layout/default"/>
    <dgm:cxn modelId="{97D53081-FEEB-4243-A865-EB7EC21A2722}" type="presParOf" srcId="{529B8948-E4D1-4B8C-A104-CAED4F0CD5D6}" destId="{7E4E720A-18F6-4DD0-AB5C-364017331E2E}" srcOrd="1" destOrd="0" presId="urn:microsoft.com/office/officeart/2005/8/layout/default"/>
    <dgm:cxn modelId="{B20E45E8-D1F5-4DE9-8385-D7841241E5C2}" type="presParOf" srcId="{529B8948-E4D1-4B8C-A104-CAED4F0CD5D6}" destId="{A798AD8B-D10F-481B-95CD-9ED11062E191}" srcOrd="2" destOrd="0" presId="urn:microsoft.com/office/officeart/2005/8/layout/default"/>
    <dgm:cxn modelId="{650BDA42-62C8-4DCF-97DF-5DFA60BD4910}" type="presParOf" srcId="{529B8948-E4D1-4B8C-A104-CAED4F0CD5D6}" destId="{66666167-697B-4412-B69C-61F0BF0F9E2B}" srcOrd="3" destOrd="0" presId="urn:microsoft.com/office/officeart/2005/8/layout/default"/>
    <dgm:cxn modelId="{14A3A970-B35C-4AA6-9546-0263FBED1AE5}" type="presParOf" srcId="{529B8948-E4D1-4B8C-A104-CAED4F0CD5D6}" destId="{2FEECDE9-CB5F-44E6-A2B0-82E7759FE381}" srcOrd="4" destOrd="0" presId="urn:microsoft.com/office/officeart/2005/8/layout/default"/>
    <dgm:cxn modelId="{81ACBCA8-506C-4473-97BF-3F8E4233AD28}" type="presParOf" srcId="{529B8948-E4D1-4B8C-A104-CAED4F0CD5D6}" destId="{EC02B1FF-D162-4CAD-8292-BF5F5E15015A}" srcOrd="5" destOrd="0" presId="urn:microsoft.com/office/officeart/2005/8/layout/default"/>
    <dgm:cxn modelId="{ACA3F50A-2080-4082-9F24-C7D224EE911F}" type="presParOf" srcId="{529B8948-E4D1-4B8C-A104-CAED4F0CD5D6}" destId="{F5CC10FC-E858-482C-B149-2BEB4E708408}" srcOrd="6" destOrd="0" presId="urn:microsoft.com/office/officeart/2005/8/layout/default"/>
    <dgm:cxn modelId="{8B25F36E-43EA-42B4-B568-886E1227452D}" type="presParOf" srcId="{529B8948-E4D1-4B8C-A104-CAED4F0CD5D6}" destId="{F6019B23-AAEB-4FEB-9978-7855794A4BFD}" srcOrd="7" destOrd="0" presId="urn:microsoft.com/office/officeart/2005/8/layout/default"/>
    <dgm:cxn modelId="{90AA5F57-9989-4BCB-8760-D064DB27D1E2}" type="presParOf" srcId="{529B8948-E4D1-4B8C-A104-CAED4F0CD5D6}" destId="{6B399E24-A58A-4A25-92E8-C86C3F26D4A3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D70D94-EEF8-4124-87B9-1DDF5F6351C5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D5FD3FC-CED6-41BB-B0C7-24B06F9DD14C}">
      <dgm:prSet/>
      <dgm:spPr/>
      <dgm:t>
        <a:bodyPr/>
        <a:lstStyle/>
        <a:p>
          <a:r>
            <a:rPr lang="en-US"/>
            <a:t>Approximately 80 hours per year (minimum) training on various disciplines</a:t>
          </a:r>
        </a:p>
      </dgm:t>
    </dgm:pt>
    <dgm:pt modelId="{8D1DC961-8ECB-40C3-8F77-24CAB3E64A72}" type="parTrans" cxnId="{60DFD11D-C47D-4396-9FCA-0384C12A4834}">
      <dgm:prSet/>
      <dgm:spPr/>
      <dgm:t>
        <a:bodyPr/>
        <a:lstStyle/>
        <a:p>
          <a:endParaRPr lang="en-US"/>
        </a:p>
      </dgm:t>
    </dgm:pt>
    <dgm:pt modelId="{6D84D9D6-69C9-4A80-9332-53BCAB65BB7F}" type="sibTrans" cxnId="{60DFD11D-C47D-4396-9FCA-0384C12A4834}">
      <dgm:prSet/>
      <dgm:spPr/>
      <dgm:t>
        <a:bodyPr/>
        <a:lstStyle/>
        <a:p>
          <a:endParaRPr lang="en-US"/>
        </a:p>
      </dgm:t>
    </dgm:pt>
    <dgm:pt modelId="{FC7AD8E7-AFB9-48A6-955E-5196556A666A}">
      <dgm:prSet/>
      <dgm:spPr/>
      <dgm:t>
        <a:bodyPr/>
        <a:lstStyle/>
        <a:p>
          <a:r>
            <a:rPr lang="en-US"/>
            <a:t>Bound by Policies, Laws, Peace Officer Standards and Training (POST) </a:t>
          </a:r>
        </a:p>
      </dgm:t>
    </dgm:pt>
    <dgm:pt modelId="{DBF77F7F-EBEE-4937-9D35-62D0FA28F144}" type="parTrans" cxnId="{724959AD-96AE-4265-AF9E-AF90EF5FC2CB}">
      <dgm:prSet/>
      <dgm:spPr/>
      <dgm:t>
        <a:bodyPr/>
        <a:lstStyle/>
        <a:p>
          <a:endParaRPr lang="en-US"/>
        </a:p>
      </dgm:t>
    </dgm:pt>
    <dgm:pt modelId="{F34CEFC7-DAAC-4B50-AA9F-A4D973139107}" type="sibTrans" cxnId="{724959AD-96AE-4265-AF9E-AF90EF5FC2CB}">
      <dgm:prSet/>
      <dgm:spPr/>
      <dgm:t>
        <a:bodyPr/>
        <a:lstStyle/>
        <a:p>
          <a:endParaRPr lang="en-US"/>
        </a:p>
      </dgm:t>
    </dgm:pt>
    <dgm:pt modelId="{83BC8297-13C4-4437-BDDB-D9538327B67F}">
      <dgm:prSet/>
      <dgm:spPr/>
      <dgm:t>
        <a:bodyPr/>
        <a:lstStyle/>
        <a:p>
          <a:r>
            <a:rPr lang="en-US"/>
            <a:t>FPD Operational Procedures</a:t>
          </a:r>
        </a:p>
      </dgm:t>
    </dgm:pt>
    <dgm:pt modelId="{E9366B78-7937-40B1-8E9D-672C35678E0F}" type="parTrans" cxnId="{0005FACB-EC36-434E-A6AC-7B95B350468D}">
      <dgm:prSet/>
      <dgm:spPr/>
      <dgm:t>
        <a:bodyPr/>
        <a:lstStyle/>
        <a:p>
          <a:endParaRPr lang="en-US"/>
        </a:p>
      </dgm:t>
    </dgm:pt>
    <dgm:pt modelId="{28643D80-3BAC-4191-BE24-216C84C047C9}" type="sibTrans" cxnId="{0005FACB-EC36-434E-A6AC-7B95B350468D}">
      <dgm:prSet/>
      <dgm:spPr/>
      <dgm:t>
        <a:bodyPr/>
        <a:lstStyle/>
        <a:p>
          <a:endParaRPr lang="en-US"/>
        </a:p>
      </dgm:t>
    </dgm:pt>
    <dgm:pt modelId="{62D8DE7F-DE4B-43AC-9CE6-3CE3E16A3E30}">
      <dgm:prSet/>
      <dgm:spPr/>
      <dgm:t>
        <a:bodyPr/>
        <a:lstStyle/>
        <a:p>
          <a:r>
            <a:rPr lang="en-US"/>
            <a:t>All officers are trained prior to use of any ‘military’ equipment</a:t>
          </a:r>
        </a:p>
      </dgm:t>
    </dgm:pt>
    <dgm:pt modelId="{FB25902C-2293-4826-8FAF-70D788E6F926}" type="parTrans" cxnId="{23C7C8EE-E265-4996-9A74-94A178E69EC3}">
      <dgm:prSet/>
      <dgm:spPr/>
      <dgm:t>
        <a:bodyPr/>
        <a:lstStyle/>
        <a:p>
          <a:endParaRPr lang="en-US"/>
        </a:p>
      </dgm:t>
    </dgm:pt>
    <dgm:pt modelId="{1118C589-AD48-4564-896F-BD372F102C82}" type="sibTrans" cxnId="{23C7C8EE-E265-4996-9A74-94A178E69EC3}">
      <dgm:prSet/>
      <dgm:spPr/>
      <dgm:t>
        <a:bodyPr/>
        <a:lstStyle/>
        <a:p>
          <a:endParaRPr lang="en-US"/>
        </a:p>
      </dgm:t>
    </dgm:pt>
    <dgm:pt modelId="{8314D72C-D972-4319-811F-9F1F86B1D1F0}">
      <dgm:prSet/>
      <dgm:spPr/>
      <dgm:t>
        <a:bodyPr/>
        <a:lstStyle/>
        <a:p>
          <a:r>
            <a:rPr lang="en-US"/>
            <a:t>Specialized training sometimes necessary.  </a:t>
          </a:r>
        </a:p>
      </dgm:t>
    </dgm:pt>
    <dgm:pt modelId="{2BBC3617-3D0E-42C5-90F8-A853B6C3DB06}" type="parTrans" cxnId="{DCD0A413-F34D-41C0-98E9-5A2FE35C3C67}">
      <dgm:prSet/>
      <dgm:spPr/>
      <dgm:t>
        <a:bodyPr/>
        <a:lstStyle/>
        <a:p>
          <a:endParaRPr lang="en-US"/>
        </a:p>
      </dgm:t>
    </dgm:pt>
    <dgm:pt modelId="{545DAAC3-4735-41DE-9267-AB8612BC9BEF}" type="sibTrans" cxnId="{DCD0A413-F34D-41C0-98E9-5A2FE35C3C67}">
      <dgm:prSet/>
      <dgm:spPr/>
      <dgm:t>
        <a:bodyPr/>
        <a:lstStyle/>
        <a:p>
          <a:endParaRPr lang="en-US"/>
        </a:p>
      </dgm:t>
    </dgm:pt>
    <dgm:pt modelId="{CA351884-F4AC-4992-AEE7-9DB3D91B6A53}" type="pres">
      <dgm:prSet presAssocID="{64D70D94-EEF8-4124-87B9-1DDF5F6351C5}" presName="outerComposite" presStyleCnt="0">
        <dgm:presLayoutVars>
          <dgm:chMax val="5"/>
          <dgm:dir/>
          <dgm:resizeHandles val="exact"/>
        </dgm:presLayoutVars>
      </dgm:prSet>
      <dgm:spPr/>
    </dgm:pt>
    <dgm:pt modelId="{2859CC47-9023-46DB-A151-F3FACA2264C3}" type="pres">
      <dgm:prSet presAssocID="{64D70D94-EEF8-4124-87B9-1DDF5F6351C5}" presName="dummyMaxCanvas" presStyleCnt="0">
        <dgm:presLayoutVars/>
      </dgm:prSet>
      <dgm:spPr/>
    </dgm:pt>
    <dgm:pt modelId="{1B81EC89-BBD6-480F-8C40-0B36EBB57812}" type="pres">
      <dgm:prSet presAssocID="{64D70D94-EEF8-4124-87B9-1DDF5F6351C5}" presName="OneNode_1" presStyleLbl="node1" presStyleIdx="0" presStyleCnt="1">
        <dgm:presLayoutVars>
          <dgm:bulletEnabled val="1"/>
        </dgm:presLayoutVars>
      </dgm:prSet>
      <dgm:spPr/>
    </dgm:pt>
  </dgm:ptLst>
  <dgm:cxnLst>
    <dgm:cxn modelId="{DCD0A413-F34D-41C0-98E9-5A2FE35C3C67}" srcId="{0D5FD3FC-CED6-41BB-B0C7-24B06F9DD14C}" destId="{8314D72C-D972-4319-811F-9F1F86B1D1F0}" srcOrd="3" destOrd="0" parTransId="{2BBC3617-3D0E-42C5-90F8-A853B6C3DB06}" sibTransId="{545DAAC3-4735-41DE-9267-AB8612BC9BEF}"/>
    <dgm:cxn modelId="{E557B317-C982-49B3-971E-C4D888CAD37C}" type="presOf" srcId="{0D5FD3FC-CED6-41BB-B0C7-24B06F9DD14C}" destId="{1B81EC89-BBD6-480F-8C40-0B36EBB57812}" srcOrd="0" destOrd="0" presId="urn:microsoft.com/office/officeart/2005/8/layout/vProcess5"/>
    <dgm:cxn modelId="{1FBB6619-5524-45BB-B06C-674A15776A92}" type="presOf" srcId="{62D8DE7F-DE4B-43AC-9CE6-3CE3E16A3E30}" destId="{1B81EC89-BBD6-480F-8C40-0B36EBB57812}" srcOrd="0" destOrd="3" presId="urn:microsoft.com/office/officeart/2005/8/layout/vProcess5"/>
    <dgm:cxn modelId="{60DFD11D-C47D-4396-9FCA-0384C12A4834}" srcId="{64D70D94-EEF8-4124-87B9-1DDF5F6351C5}" destId="{0D5FD3FC-CED6-41BB-B0C7-24B06F9DD14C}" srcOrd="0" destOrd="0" parTransId="{8D1DC961-8ECB-40C3-8F77-24CAB3E64A72}" sibTransId="{6D84D9D6-69C9-4A80-9332-53BCAB65BB7F}"/>
    <dgm:cxn modelId="{C47BE251-723C-4F05-9137-E0D2B011800D}" type="presOf" srcId="{64D70D94-EEF8-4124-87B9-1DDF5F6351C5}" destId="{CA351884-F4AC-4992-AEE7-9DB3D91B6A53}" srcOrd="0" destOrd="0" presId="urn:microsoft.com/office/officeart/2005/8/layout/vProcess5"/>
    <dgm:cxn modelId="{1512DD7F-D31F-4B57-B453-0D74CA9AB1F2}" type="presOf" srcId="{FC7AD8E7-AFB9-48A6-955E-5196556A666A}" destId="{1B81EC89-BBD6-480F-8C40-0B36EBB57812}" srcOrd="0" destOrd="1" presId="urn:microsoft.com/office/officeart/2005/8/layout/vProcess5"/>
    <dgm:cxn modelId="{59920E9E-DEF4-4A4E-9AB6-69C9791E8517}" type="presOf" srcId="{8314D72C-D972-4319-811F-9F1F86B1D1F0}" destId="{1B81EC89-BBD6-480F-8C40-0B36EBB57812}" srcOrd="0" destOrd="4" presId="urn:microsoft.com/office/officeart/2005/8/layout/vProcess5"/>
    <dgm:cxn modelId="{724959AD-96AE-4265-AF9E-AF90EF5FC2CB}" srcId="{0D5FD3FC-CED6-41BB-B0C7-24B06F9DD14C}" destId="{FC7AD8E7-AFB9-48A6-955E-5196556A666A}" srcOrd="0" destOrd="0" parTransId="{DBF77F7F-EBEE-4937-9D35-62D0FA28F144}" sibTransId="{F34CEFC7-DAAC-4B50-AA9F-A4D973139107}"/>
    <dgm:cxn modelId="{0005FACB-EC36-434E-A6AC-7B95B350468D}" srcId="{0D5FD3FC-CED6-41BB-B0C7-24B06F9DD14C}" destId="{83BC8297-13C4-4437-BDDB-D9538327B67F}" srcOrd="1" destOrd="0" parTransId="{E9366B78-7937-40B1-8E9D-672C35678E0F}" sibTransId="{28643D80-3BAC-4191-BE24-216C84C047C9}"/>
    <dgm:cxn modelId="{47AE33D2-9DBC-4FC3-B077-15C751CF01E4}" type="presOf" srcId="{83BC8297-13C4-4437-BDDB-D9538327B67F}" destId="{1B81EC89-BBD6-480F-8C40-0B36EBB57812}" srcOrd="0" destOrd="2" presId="urn:microsoft.com/office/officeart/2005/8/layout/vProcess5"/>
    <dgm:cxn modelId="{23C7C8EE-E265-4996-9A74-94A178E69EC3}" srcId="{0D5FD3FC-CED6-41BB-B0C7-24B06F9DD14C}" destId="{62D8DE7F-DE4B-43AC-9CE6-3CE3E16A3E30}" srcOrd="2" destOrd="0" parTransId="{FB25902C-2293-4826-8FAF-70D788E6F926}" sibTransId="{1118C589-AD48-4564-896F-BD372F102C82}"/>
    <dgm:cxn modelId="{35D9DCF6-C7BA-440D-850D-FF85B4FD4FDD}" type="presParOf" srcId="{CA351884-F4AC-4992-AEE7-9DB3D91B6A53}" destId="{2859CC47-9023-46DB-A151-F3FACA2264C3}" srcOrd="0" destOrd="0" presId="urn:microsoft.com/office/officeart/2005/8/layout/vProcess5"/>
    <dgm:cxn modelId="{0AAAC84C-7A5F-4981-A3F5-A26329576388}" type="presParOf" srcId="{CA351884-F4AC-4992-AEE7-9DB3D91B6A53}" destId="{1B81EC89-BBD6-480F-8C40-0B36EBB57812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540FC9-57B7-4F4B-9465-DAF4FEC8ED6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6D69B7A-F455-4FC0-ACD8-8EC65CE564CA}">
      <dgm:prSet/>
      <dgm:spPr/>
      <dgm:t>
        <a:bodyPr/>
        <a:lstStyle/>
        <a:p>
          <a:r>
            <a:rPr lang="en-US"/>
            <a:t>No direct financial impact caused by adoption of the ordinance or approval of the policy.</a:t>
          </a:r>
        </a:p>
      </dgm:t>
    </dgm:pt>
    <dgm:pt modelId="{AFC67CB5-1829-4238-9AD2-4044B9C9E408}" type="parTrans" cxnId="{4C66C5B3-319C-42C5-9115-96FBB6EE798E}">
      <dgm:prSet/>
      <dgm:spPr/>
      <dgm:t>
        <a:bodyPr/>
        <a:lstStyle/>
        <a:p>
          <a:endParaRPr lang="en-US"/>
        </a:p>
      </dgm:t>
    </dgm:pt>
    <dgm:pt modelId="{E452B5CA-8B91-41D7-A1A7-49B69F3B2CF8}" type="sibTrans" cxnId="{4C66C5B3-319C-42C5-9115-96FBB6EE798E}">
      <dgm:prSet/>
      <dgm:spPr/>
      <dgm:t>
        <a:bodyPr/>
        <a:lstStyle/>
        <a:p>
          <a:endParaRPr lang="en-US"/>
        </a:p>
      </dgm:t>
    </dgm:pt>
    <dgm:pt modelId="{C6D9079D-A0ED-49A7-B0EC-17698CC51737}">
      <dgm:prSet/>
      <dgm:spPr/>
      <dgm:t>
        <a:bodyPr/>
        <a:lstStyle/>
        <a:p>
          <a:r>
            <a:rPr lang="en-US"/>
            <a:t>All equipment is currently owned by FPD</a:t>
          </a:r>
        </a:p>
      </dgm:t>
    </dgm:pt>
    <dgm:pt modelId="{1E6C31B3-1683-476A-858B-8EB8A4D77180}" type="parTrans" cxnId="{62AA25DF-12FA-4CBA-9C2F-3755568B8E1F}">
      <dgm:prSet/>
      <dgm:spPr/>
      <dgm:t>
        <a:bodyPr/>
        <a:lstStyle/>
        <a:p>
          <a:endParaRPr lang="en-US"/>
        </a:p>
      </dgm:t>
    </dgm:pt>
    <dgm:pt modelId="{B14E62D9-CD4B-41BF-8FA3-11AF7BBEB3A0}" type="sibTrans" cxnId="{62AA25DF-12FA-4CBA-9C2F-3755568B8E1F}">
      <dgm:prSet/>
      <dgm:spPr/>
      <dgm:t>
        <a:bodyPr/>
        <a:lstStyle/>
        <a:p>
          <a:endParaRPr lang="en-US"/>
        </a:p>
      </dgm:t>
    </dgm:pt>
    <dgm:pt modelId="{D5C3C637-D5B7-433C-B873-1B68BC8D6ABD}">
      <dgm:prSet/>
      <dgm:spPr/>
      <dgm:t>
        <a:bodyPr/>
        <a:lstStyle/>
        <a:p>
          <a:r>
            <a:rPr lang="en-US"/>
            <a:t>Future acquisition must be approved prior to purchase </a:t>
          </a:r>
        </a:p>
      </dgm:t>
    </dgm:pt>
    <dgm:pt modelId="{8645E5A4-B24C-48C4-A723-B5FD729727DC}" type="parTrans" cxnId="{5B28E253-1B0A-432D-ABE5-A78A21E32489}">
      <dgm:prSet/>
      <dgm:spPr/>
      <dgm:t>
        <a:bodyPr/>
        <a:lstStyle/>
        <a:p>
          <a:endParaRPr lang="en-US"/>
        </a:p>
      </dgm:t>
    </dgm:pt>
    <dgm:pt modelId="{9CD70A50-289E-4EE6-A63F-2799A3C733F2}" type="sibTrans" cxnId="{5B28E253-1B0A-432D-ABE5-A78A21E32489}">
      <dgm:prSet/>
      <dgm:spPr/>
      <dgm:t>
        <a:bodyPr/>
        <a:lstStyle/>
        <a:p>
          <a:endParaRPr lang="en-US"/>
        </a:p>
      </dgm:t>
    </dgm:pt>
    <dgm:pt modelId="{331E19FF-8B76-43CE-A4B6-315512A5CD9A}" type="pres">
      <dgm:prSet presAssocID="{EC540FC9-57B7-4F4B-9465-DAF4FEC8ED69}" presName="linear" presStyleCnt="0">
        <dgm:presLayoutVars>
          <dgm:animLvl val="lvl"/>
          <dgm:resizeHandles val="exact"/>
        </dgm:presLayoutVars>
      </dgm:prSet>
      <dgm:spPr/>
    </dgm:pt>
    <dgm:pt modelId="{0FAE8D19-827D-474A-AAF7-CD0BDA3C5E18}" type="pres">
      <dgm:prSet presAssocID="{E6D69B7A-F455-4FC0-ACD8-8EC65CE564C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9A07E74-56AA-4F58-A464-AC381A4FFD21}" type="pres">
      <dgm:prSet presAssocID="{E452B5CA-8B91-41D7-A1A7-49B69F3B2CF8}" presName="spacer" presStyleCnt="0"/>
      <dgm:spPr/>
    </dgm:pt>
    <dgm:pt modelId="{47E7D3FE-973F-4277-8807-3D00A9DE1849}" type="pres">
      <dgm:prSet presAssocID="{C6D9079D-A0ED-49A7-B0EC-17698CC5173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A423D7D-00D0-4186-9ABB-B9BD9E0CDBF9}" type="pres">
      <dgm:prSet presAssocID="{B14E62D9-CD4B-41BF-8FA3-11AF7BBEB3A0}" presName="spacer" presStyleCnt="0"/>
      <dgm:spPr/>
    </dgm:pt>
    <dgm:pt modelId="{610EFECA-799A-44B4-A43C-46FCB4EC5CC4}" type="pres">
      <dgm:prSet presAssocID="{D5C3C637-D5B7-433C-B873-1B68BC8D6AB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3FB493E-97E5-4540-8019-50998A75E5F9}" type="presOf" srcId="{D5C3C637-D5B7-433C-B873-1B68BC8D6ABD}" destId="{610EFECA-799A-44B4-A43C-46FCB4EC5CC4}" srcOrd="0" destOrd="0" presId="urn:microsoft.com/office/officeart/2005/8/layout/vList2"/>
    <dgm:cxn modelId="{5B28E253-1B0A-432D-ABE5-A78A21E32489}" srcId="{EC540FC9-57B7-4F4B-9465-DAF4FEC8ED69}" destId="{D5C3C637-D5B7-433C-B873-1B68BC8D6ABD}" srcOrd="2" destOrd="0" parTransId="{8645E5A4-B24C-48C4-A723-B5FD729727DC}" sibTransId="{9CD70A50-289E-4EE6-A63F-2799A3C733F2}"/>
    <dgm:cxn modelId="{79529A59-1BDB-47AE-9717-5520C3ED8407}" type="presOf" srcId="{E6D69B7A-F455-4FC0-ACD8-8EC65CE564CA}" destId="{0FAE8D19-827D-474A-AAF7-CD0BDA3C5E18}" srcOrd="0" destOrd="0" presId="urn:microsoft.com/office/officeart/2005/8/layout/vList2"/>
    <dgm:cxn modelId="{01A3CC89-4A74-49AE-8CD4-3D3A50EFB887}" type="presOf" srcId="{EC540FC9-57B7-4F4B-9465-DAF4FEC8ED69}" destId="{331E19FF-8B76-43CE-A4B6-315512A5CD9A}" srcOrd="0" destOrd="0" presId="urn:microsoft.com/office/officeart/2005/8/layout/vList2"/>
    <dgm:cxn modelId="{8C48FE8B-3D1C-44ED-8FCF-685AAC114FD0}" type="presOf" srcId="{C6D9079D-A0ED-49A7-B0EC-17698CC51737}" destId="{47E7D3FE-973F-4277-8807-3D00A9DE1849}" srcOrd="0" destOrd="0" presId="urn:microsoft.com/office/officeart/2005/8/layout/vList2"/>
    <dgm:cxn modelId="{4C66C5B3-319C-42C5-9115-96FBB6EE798E}" srcId="{EC540FC9-57B7-4F4B-9465-DAF4FEC8ED69}" destId="{E6D69B7A-F455-4FC0-ACD8-8EC65CE564CA}" srcOrd="0" destOrd="0" parTransId="{AFC67CB5-1829-4238-9AD2-4044B9C9E408}" sibTransId="{E452B5CA-8B91-41D7-A1A7-49B69F3B2CF8}"/>
    <dgm:cxn modelId="{62AA25DF-12FA-4CBA-9C2F-3755568B8E1F}" srcId="{EC540FC9-57B7-4F4B-9465-DAF4FEC8ED69}" destId="{C6D9079D-A0ED-49A7-B0EC-17698CC51737}" srcOrd="1" destOrd="0" parTransId="{1E6C31B3-1683-476A-858B-8EB8A4D77180}" sibTransId="{B14E62D9-CD4B-41BF-8FA3-11AF7BBEB3A0}"/>
    <dgm:cxn modelId="{A5BBC358-D7B8-4719-8C12-BF38C49E83BC}" type="presParOf" srcId="{331E19FF-8B76-43CE-A4B6-315512A5CD9A}" destId="{0FAE8D19-827D-474A-AAF7-CD0BDA3C5E18}" srcOrd="0" destOrd="0" presId="urn:microsoft.com/office/officeart/2005/8/layout/vList2"/>
    <dgm:cxn modelId="{6CAAD90F-2BB9-49B2-929F-00C33C1D99A7}" type="presParOf" srcId="{331E19FF-8B76-43CE-A4B6-315512A5CD9A}" destId="{09A07E74-56AA-4F58-A464-AC381A4FFD21}" srcOrd="1" destOrd="0" presId="urn:microsoft.com/office/officeart/2005/8/layout/vList2"/>
    <dgm:cxn modelId="{22B29D35-3774-4235-96AC-EF016ECE21D2}" type="presParOf" srcId="{331E19FF-8B76-43CE-A4B6-315512A5CD9A}" destId="{47E7D3FE-973F-4277-8807-3D00A9DE1849}" srcOrd="2" destOrd="0" presId="urn:microsoft.com/office/officeart/2005/8/layout/vList2"/>
    <dgm:cxn modelId="{BE9DD366-1959-4729-8D23-D98EBE03D2C4}" type="presParOf" srcId="{331E19FF-8B76-43CE-A4B6-315512A5CD9A}" destId="{CA423D7D-00D0-4186-9ABB-B9BD9E0CDBF9}" srcOrd="3" destOrd="0" presId="urn:microsoft.com/office/officeart/2005/8/layout/vList2"/>
    <dgm:cxn modelId="{63C61E49-84E6-40AD-8C60-D8580DC2B118}" type="presParOf" srcId="{331E19FF-8B76-43CE-A4B6-315512A5CD9A}" destId="{610EFECA-799A-44B4-A43C-46FCB4EC5CC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857674-D2EA-4A7F-BEEA-C221C320BEBE}">
      <dsp:nvSpPr>
        <dsp:cNvPr id="0" name=""/>
        <dsp:cNvSpPr/>
      </dsp:nvSpPr>
      <dsp:spPr>
        <a:xfrm>
          <a:off x="377190" y="3160"/>
          <a:ext cx="2907506" cy="174450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Governing body approval requirement for continued use of equipment purchased prior to January 1, 2022</a:t>
          </a:r>
        </a:p>
      </dsp:txBody>
      <dsp:txXfrm>
        <a:off x="377190" y="3160"/>
        <a:ext cx="2907506" cy="1744503"/>
      </dsp:txXfrm>
    </dsp:sp>
    <dsp:sp modelId="{A798AD8B-D10F-481B-95CD-9ED11062E191}">
      <dsp:nvSpPr>
        <dsp:cNvPr id="0" name=""/>
        <dsp:cNvSpPr/>
      </dsp:nvSpPr>
      <dsp:spPr>
        <a:xfrm>
          <a:off x="3575446" y="3160"/>
          <a:ext cx="2907506" cy="1744503"/>
        </a:xfrm>
        <a:prstGeom prst="rect">
          <a:avLst/>
        </a:prstGeom>
        <a:solidFill>
          <a:schemeClr val="accent2">
            <a:hueOff val="-2587972"/>
            <a:satOff val="11465"/>
            <a:lumOff val="-421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Approval process must begin by May 1, 2022</a:t>
          </a:r>
        </a:p>
      </dsp:txBody>
      <dsp:txXfrm>
        <a:off x="3575446" y="3160"/>
        <a:ext cx="2907506" cy="1744503"/>
      </dsp:txXfrm>
    </dsp:sp>
    <dsp:sp modelId="{2FEECDE9-CB5F-44E6-A2B0-82E7759FE381}">
      <dsp:nvSpPr>
        <dsp:cNvPr id="0" name=""/>
        <dsp:cNvSpPr/>
      </dsp:nvSpPr>
      <dsp:spPr>
        <a:xfrm>
          <a:off x="6773703" y="3160"/>
          <a:ext cx="2907506" cy="1744503"/>
        </a:xfrm>
        <a:prstGeom prst="rect">
          <a:avLst/>
        </a:prstGeom>
        <a:solidFill>
          <a:schemeClr val="accent2">
            <a:hueOff val="-5175944"/>
            <a:satOff val="22930"/>
            <a:lumOff val="-843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If not approved FPD must cease usage of ‘military’ equipment within 180 days</a:t>
          </a:r>
        </a:p>
      </dsp:txBody>
      <dsp:txXfrm>
        <a:off x="6773703" y="3160"/>
        <a:ext cx="2907506" cy="1744503"/>
      </dsp:txXfrm>
    </dsp:sp>
    <dsp:sp modelId="{F5CC10FC-E858-482C-B149-2BEB4E708408}">
      <dsp:nvSpPr>
        <dsp:cNvPr id="0" name=""/>
        <dsp:cNvSpPr/>
      </dsp:nvSpPr>
      <dsp:spPr>
        <a:xfrm>
          <a:off x="1976318" y="2038415"/>
          <a:ext cx="2907506" cy="1744503"/>
        </a:xfrm>
        <a:prstGeom prst="rect">
          <a:avLst/>
        </a:prstGeom>
        <a:solidFill>
          <a:schemeClr val="accent2">
            <a:hueOff val="-7763915"/>
            <a:satOff val="34394"/>
            <a:lumOff val="-1264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Annual Report must be submitted to the governing body.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Annual Report must be publicly available on the website for as long as the equipment is available for use.</a:t>
          </a:r>
        </a:p>
      </dsp:txBody>
      <dsp:txXfrm>
        <a:off x="1976318" y="2038415"/>
        <a:ext cx="2907506" cy="1744503"/>
      </dsp:txXfrm>
    </dsp:sp>
    <dsp:sp modelId="{6B399E24-A58A-4A25-92E8-C86C3F26D4A3}">
      <dsp:nvSpPr>
        <dsp:cNvPr id="0" name=""/>
        <dsp:cNvSpPr/>
      </dsp:nvSpPr>
      <dsp:spPr>
        <a:xfrm>
          <a:off x="5174575" y="2038415"/>
          <a:ext cx="2907506" cy="1744503"/>
        </a:xfrm>
        <a:prstGeom prst="rect">
          <a:avLst/>
        </a:prstGeom>
        <a:solidFill>
          <a:schemeClr val="accent2">
            <a:hueOff val="-10351888"/>
            <a:satOff val="45859"/>
            <a:lumOff val="-1686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Annual Report to Include</a:t>
          </a:r>
          <a:r>
            <a:rPr lang="en-US" sz="1800" kern="1200"/>
            <a:t>: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How equipment is being used, maintenance, and cost to use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Internal audits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Community feedback/complaints on use</a:t>
          </a:r>
        </a:p>
      </dsp:txBody>
      <dsp:txXfrm>
        <a:off x="5174575" y="2038415"/>
        <a:ext cx="2907506" cy="17445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81EC89-BBD6-480F-8C40-0B36EBB57812}">
      <dsp:nvSpPr>
        <dsp:cNvPr id="0" name=""/>
        <dsp:cNvSpPr/>
      </dsp:nvSpPr>
      <dsp:spPr>
        <a:xfrm>
          <a:off x="0" y="1262856"/>
          <a:ext cx="6910387" cy="252571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Approximately 80 hours per year (minimum) training on various disciplines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Bound by Policies, Laws, Peace Officer Standards and Training (POST)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FPD Operational Procedures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All officers are trained prior to use of any ‘military’ equipment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Specialized training sometimes necessary.  </a:t>
          </a:r>
        </a:p>
      </dsp:txBody>
      <dsp:txXfrm>
        <a:off x="73976" y="1336832"/>
        <a:ext cx="6762435" cy="23777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AE8D19-827D-474A-AAF7-CD0BDA3C5E18}">
      <dsp:nvSpPr>
        <dsp:cNvPr id="0" name=""/>
        <dsp:cNvSpPr/>
      </dsp:nvSpPr>
      <dsp:spPr>
        <a:xfrm>
          <a:off x="0" y="70062"/>
          <a:ext cx="6910387" cy="15795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No direct financial impact caused by adoption of the ordinance or approval of the policy.</a:t>
          </a:r>
        </a:p>
      </dsp:txBody>
      <dsp:txXfrm>
        <a:off x="77105" y="147167"/>
        <a:ext cx="6756177" cy="1425290"/>
      </dsp:txXfrm>
    </dsp:sp>
    <dsp:sp modelId="{47E7D3FE-973F-4277-8807-3D00A9DE1849}">
      <dsp:nvSpPr>
        <dsp:cNvPr id="0" name=""/>
        <dsp:cNvSpPr/>
      </dsp:nvSpPr>
      <dsp:spPr>
        <a:xfrm>
          <a:off x="0" y="1735962"/>
          <a:ext cx="6910387" cy="1579500"/>
        </a:xfrm>
        <a:prstGeom prst="roundRect">
          <a:avLst/>
        </a:prstGeom>
        <a:solidFill>
          <a:schemeClr val="accent2">
            <a:hueOff val="17677"/>
            <a:satOff val="-17244"/>
            <a:lumOff val="-88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All equipment is currently owned by FPD</a:t>
          </a:r>
        </a:p>
      </dsp:txBody>
      <dsp:txXfrm>
        <a:off x="77105" y="1813067"/>
        <a:ext cx="6756177" cy="1425290"/>
      </dsp:txXfrm>
    </dsp:sp>
    <dsp:sp modelId="{610EFECA-799A-44B4-A43C-46FCB4EC5CC4}">
      <dsp:nvSpPr>
        <dsp:cNvPr id="0" name=""/>
        <dsp:cNvSpPr/>
      </dsp:nvSpPr>
      <dsp:spPr>
        <a:xfrm>
          <a:off x="0" y="3401862"/>
          <a:ext cx="6910387" cy="1579500"/>
        </a:xfrm>
        <a:prstGeom prst="roundRect">
          <a:avLst/>
        </a:prstGeom>
        <a:solidFill>
          <a:schemeClr val="accent2">
            <a:hueOff val="35353"/>
            <a:satOff val="-34487"/>
            <a:lumOff val="-176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Future acquisition must be approved prior to purchase </a:t>
          </a:r>
        </a:p>
      </dsp:txBody>
      <dsp:txXfrm>
        <a:off x="77105" y="3478967"/>
        <a:ext cx="6756177" cy="14252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4/25/2022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437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4/25/2022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465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4/25/2022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783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4/25/2022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359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4/25/2022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925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4/25/2022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543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4/25/2022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93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4/25/2022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184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4/25/2022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613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4/25/2022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03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n aerial view of a city&#10;&#10;Description automatically generated">
            <a:extLst>
              <a:ext uri="{FF2B5EF4-FFF2-40B4-BE49-F238E27FC236}">
                <a16:creationId xmlns:a16="http://schemas.microsoft.com/office/drawing/2014/main" id="{C538C4EB-1F63-411D-9F33-CE3E6E7F8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556905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7939" y="640080"/>
            <a:ext cx="3659246" cy="2850320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AB 481</a:t>
            </a:r>
            <a:br>
              <a:rPr lang="en-US" sz="5400">
                <a:solidFill>
                  <a:srgbClr val="FFFFFF"/>
                </a:solidFill>
              </a:rPr>
            </a:br>
            <a:r>
              <a:rPr lang="en-US" sz="2700">
                <a:solidFill>
                  <a:srgbClr val="FFFFFF"/>
                </a:solidFill>
              </a:rPr>
              <a:t>Military Equipment Funding, Acquisition and Use</a:t>
            </a:r>
            <a:endParaRPr lang="en-US" sz="27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7939" y="3812135"/>
            <a:ext cx="3659246" cy="1596655"/>
          </a:xfrm>
        </p:spPr>
        <p:txBody>
          <a:bodyPr>
            <a:norm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Lt. Brian Lockhart, Folsom Police</a:t>
            </a:r>
            <a:endParaRPr lang="en-US" sz="1800" dirty="0">
              <a:solidFill>
                <a:srgbClr val="FFFFFF"/>
              </a:solidFill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85922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FE3C83DD-1294-4E76-922F-CAF4245801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0244" y="4872154"/>
            <a:ext cx="1596655" cy="159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3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3E59AE-44F8-4FB9-BF05-C888FE3E1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FA6917-95E9-430C-B914-6C14A63F4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59" y="634946"/>
            <a:ext cx="3372529" cy="5055904"/>
          </a:xfrm>
        </p:spPr>
        <p:txBody>
          <a:bodyPr anchor="ctr">
            <a:normAutofit/>
          </a:bodyPr>
          <a:lstStyle/>
          <a:p>
            <a:r>
              <a:rPr lang="en-US" dirty="0"/>
              <a:t>FPD Training	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752F38C-F560-47AA-90AD-209F39C04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35022" y="1791298"/>
            <a:ext cx="0" cy="27432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B6B14AE-589A-45CC-A30D-41995FC1F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46A1F86-6CDB-133A-17F3-57EF6A22C5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1287106"/>
              </p:ext>
            </p:extLst>
          </p:nvPr>
        </p:nvGraphicFramePr>
        <p:xfrm>
          <a:off x="4648201" y="639763"/>
          <a:ext cx="6910387" cy="5051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4FD80CB8-251E-41CF-9856-8342433EF1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5559" y="600126"/>
            <a:ext cx="1597290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8680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8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0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648593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AC86D3-8FD1-4F47-A319-7D0542E48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9" y="605896"/>
            <a:ext cx="3642309" cy="56462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Approval and future acquisition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A27A2F-08FD-4AA6-A2DC-FE4451853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1958" y="605896"/>
            <a:ext cx="5923721" cy="5646208"/>
          </a:xfrm>
        </p:spPr>
        <p:txBody>
          <a:bodyPr anchor="ctr">
            <a:normAutofit/>
          </a:bodyPr>
          <a:lstStyle/>
          <a:p>
            <a:pPr marL="0" indent="0">
              <a:buClr>
                <a:schemeClr val="tx1"/>
              </a:buClr>
              <a:buNone/>
            </a:pPr>
            <a:r>
              <a:rPr lang="en-US" sz="2400" dirty="0"/>
              <a:t>The Folsom Police Department seeks City Council adoption</a:t>
            </a:r>
          </a:p>
          <a:p>
            <a:pPr lvl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Military Equipment Use Policy – FPD Policy 707 </a:t>
            </a:r>
          </a:p>
          <a:p>
            <a:pPr lvl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 In order to allow FPD to continue to use the vital equipment specified and already in place</a:t>
            </a:r>
          </a:p>
          <a:p>
            <a:pPr marL="0" indent="0">
              <a:buClr>
                <a:schemeClr val="tx1"/>
              </a:buClr>
              <a:buNone/>
            </a:pP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091439-C0BC-471D-A957-EAABD01AC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249" y="420050"/>
            <a:ext cx="1597290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3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03E59AE-44F8-4FB9-BF05-C888FE3E1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AC86D3-8FD1-4F47-A319-7D0542E48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59" y="634946"/>
            <a:ext cx="3372529" cy="505590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Funding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752F38C-F560-47AA-90AD-209F39C04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35022" y="1791298"/>
            <a:ext cx="0" cy="27432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8B6B14AE-589A-45CC-A30D-41995FC1F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16" name="Content Placeholder 4">
            <a:extLst>
              <a:ext uri="{FF2B5EF4-FFF2-40B4-BE49-F238E27FC236}">
                <a16:creationId xmlns:a16="http://schemas.microsoft.com/office/drawing/2014/main" id="{5D51ECC9-6DBA-8A0A-E006-C2CA67D1CB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6080574"/>
              </p:ext>
            </p:extLst>
          </p:nvPr>
        </p:nvGraphicFramePr>
        <p:xfrm>
          <a:off x="4648201" y="639763"/>
          <a:ext cx="6910387" cy="5051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8A1200F7-A404-45FE-AA6B-F8D7264D42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2276" y="710721"/>
            <a:ext cx="1597290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287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C86D3-8FD1-4F47-A319-7D0542E48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Timeline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71281FC-5216-CABA-A9CF-21CF66B01D58}"/>
              </a:ext>
            </a:extLst>
          </p:cNvPr>
          <p:cNvSpPr/>
          <p:nvPr/>
        </p:nvSpPr>
        <p:spPr>
          <a:xfrm>
            <a:off x="1957891" y="3511575"/>
            <a:ext cx="2186547" cy="4396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2005712-F991-AE16-5472-01128C9AB4E8}"/>
              </a:ext>
            </a:extLst>
          </p:cNvPr>
          <p:cNvSpPr/>
          <p:nvPr/>
        </p:nvSpPr>
        <p:spPr>
          <a:xfrm>
            <a:off x="3844708" y="3507790"/>
            <a:ext cx="2115113" cy="43960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6A22E267-BDC9-F665-0D0E-CAB3881A1575}"/>
              </a:ext>
            </a:extLst>
          </p:cNvPr>
          <p:cNvSpPr/>
          <p:nvPr/>
        </p:nvSpPr>
        <p:spPr>
          <a:xfrm>
            <a:off x="5683854" y="3507790"/>
            <a:ext cx="2115113" cy="4396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78B354A-C794-BD2C-AEF3-E27CFFDC3918}"/>
              </a:ext>
            </a:extLst>
          </p:cNvPr>
          <p:cNvSpPr/>
          <p:nvPr/>
        </p:nvSpPr>
        <p:spPr>
          <a:xfrm>
            <a:off x="7664237" y="3507790"/>
            <a:ext cx="2115113" cy="4396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0" name="Round Same Side Corner Rectangle 39">
            <a:extLst>
              <a:ext uri="{FF2B5EF4-FFF2-40B4-BE49-F238E27FC236}">
                <a16:creationId xmlns:a16="http://schemas.microsoft.com/office/drawing/2014/main" id="{548C9594-AED2-D566-597E-CF2B605B9C5C}"/>
              </a:ext>
            </a:extLst>
          </p:cNvPr>
          <p:cNvSpPr/>
          <p:nvPr/>
        </p:nvSpPr>
        <p:spPr>
          <a:xfrm rot="18900000">
            <a:off x="9007119" y="3183081"/>
            <a:ext cx="1179067" cy="1188345"/>
          </a:xfrm>
          <a:custGeom>
            <a:avLst/>
            <a:gdLst/>
            <a:ahLst/>
            <a:cxnLst/>
            <a:rect l="l" t="t" r="r" b="b"/>
            <a:pathLst>
              <a:path w="923370" h="923370">
                <a:moveTo>
                  <a:pt x="870649" y="52721"/>
                </a:moveTo>
                <a:cubicBezTo>
                  <a:pt x="903223" y="85294"/>
                  <a:pt x="923370" y="130294"/>
                  <a:pt x="923370" y="180000"/>
                </a:cubicBezTo>
                <a:lnTo>
                  <a:pt x="923370" y="914399"/>
                </a:lnTo>
                <a:lnTo>
                  <a:pt x="914399" y="914399"/>
                </a:lnTo>
                <a:lnTo>
                  <a:pt x="914399" y="923370"/>
                </a:lnTo>
                <a:lnTo>
                  <a:pt x="180000" y="923370"/>
                </a:lnTo>
                <a:cubicBezTo>
                  <a:pt x="80589" y="923370"/>
                  <a:pt x="0" y="842781"/>
                  <a:pt x="0" y="743370"/>
                </a:cubicBezTo>
                <a:cubicBezTo>
                  <a:pt x="0" y="643959"/>
                  <a:pt x="80589" y="563370"/>
                  <a:pt x="179999" y="563370"/>
                </a:cubicBezTo>
                <a:lnTo>
                  <a:pt x="563370" y="563370"/>
                </a:lnTo>
                <a:lnTo>
                  <a:pt x="563370" y="180000"/>
                </a:lnTo>
                <a:cubicBezTo>
                  <a:pt x="563370" y="80589"/>
                  <a:pt x="643959" y="0"/>
                  <a:pt x="743370" y="0"/>
                </a:cubicBezTo>
                <a:cubicBezTo>
                  <a:pt x="793076" y="0"/>
                  <a:pt x="838076" y="20147"/>
                  <a:pt x="870649" y="52721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81" name="그룹 48">
            <a:extLst>
              <a:ext uri="{FF2B5EF4-FFF2-40B4-BE49-F238E27FC236}">
                <a16:creationId xmlns:a16="http://schemas.microsoft.com/office/drawing/2014/main" id="{82BB2ED3-C4E9-0F8E-1552-D85AE825D67C}"/>
              </a:ext>
            </a:extLst>
          </p:cNvPr>
          <p:cNvGrpSpPr/>
          <p:nvPr/>
        </p:nvGrpSpPr>
        <p:grpSpPr>
          <a:xfrm>
            <a:off x="5422194" y="3411904"/>
            <a:ext cx="622092" cy="659402"/>
            <a:chOff x="3064244" y="3659540"/>
            <a:chExt cx="540000" cy="540000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946A6F2-4544-62FE-BA31-613A30F1B76F}"/>
                </a:ext>
              </a:extLst>
            </p:cNvPr>
            <p:cNvSpPr/>
            <p:nvPr/>
          </p:nvSpPr>
          <p:spPr>
            <a:xfrm>
              <a:off x="3064244" y="3659540"/>
              <a:ext cx="540000" cy="540000"/>
            </a:xfrm>
            <a:prstGeom prst="ellipse">
              <a:avLst/>
            </a:prstGeom>
            <a:solidFill>
              <a:schemeClr val="tx1">
                <a:lumMod val="65000"/>
                <a:lumOff val="3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9C7C1402-8CC4-1CB2-5B58-72E408EE4CED}"/>
                </a:ext>
              </a:extLst>
            </p:cNvPr>
            <p:cNvSpPr/>
            <p:nvPr/>
          </p:nvSpPr>
          <p:spPr>
            <a:xfrm>
              <a:off x="3146819" y="3742115"/>
              <a:ext cx="360000" cy="360000"/>
            </a:xfrm>
            <a:prstGeom prst="ellipse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90" name="그룹 26">
            <a:extLst>
              <a:ext uri="{FF2B5EF4-FFF2-40B4-BE49-F238E27FC236}">
                <a16:creationId xmlns:a16="http://schemas.microsoft.com/office/drawing/2014/main" id="{7DD3ED03-B095-3567-5603-7DF9025AFE1C}"/>
              </a:ext>
            </a:extLst>
          </p:cNvPr>
          <p:cNvGrpSpPr/>
          <p:nvPr/>
        </p:nvGrpSpPr>
        <p:grpSpPr>
          <a:xfrm>
            <a:off x="7387851" y="3429001"/>
            <a:ext cx="622092" cy="659402"/>
            <a:chOff x="8984481" y="3676637"/>
            <a:chExt cx="540000" cy="540000"/>
          </a:xfrm>
        </p:grpSpPr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BFF91F80-127F-022A-C4DD-7C93B49C575A}"/>
                </a:ext>
              </a:extLst>
            </p:cNvPr>
            <p:cNvSpPr/>
            <p:nvPr/>
          </p:nvSpPr>
          <p:spPr>
            <a:xfrm>
              <a:off x="8984481" y="3676637"/>
              <a:ext cx="540000" cy="540000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0F1F7587-7255-60A4-3A48-9628274206AB}"/>
                </a:ext>
              </a:extLst>
            </p:cNvPr>
            <p:cNvSpPr/>
            <p:nvPr/>
          </p:nvSpPr>
          <p:spPr>
            <a:xfrm>
              <a:off x="9067056" y="3759212"/>
              <a:ext cx="360000" cy="360000"/>
            </a:xfrm>
            <a:prstGeom prst="ellipse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93" name="그룹 49">
            <a:extLst>
              <a:ext uri="{FF2B5EF4-FFF2-40B4-BE49-F238E27FC236}">
                <a16:creationId xmlns:a16="http://schemas.microsoft.com/office/drawing/2014/main" id="{F5242C83-C3A1-805D-752C-3596B6C55D79}"/>
              </a:ext>
            </a:extLst>
          </p:cNvPr>
          <p:cNvGrpSpPr/>
          <p:nvPr/>
        </p:nvGrpSpPr>
        <p:grpSpPr>
          <a:xfrm>
            <a:off x="3582135" y="3417603"/>
            <a:ext cx="622092" cy="659402"/>
            <a:chOff x="1624244" y="3665239"/>
            <a:chExt cx="540000" cy="540000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0406E8B3-0B5F-13C8-D558-961D4EFE9053}"/>
                </a:ext>
              </a:extLst>
            </p:cNvPr>
            <p:cNvSpPr/>
            <p:nvPr/>
          </p:nvSpPr>
          <p:spPr>
            <a:xfrm>
              <a:off x="1624244" y="3665239"/>
              <a:ext cx="540000" cy="54000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39C3D89B-5ABA-6611-8994-D65822679EB6}"/>
                </a:ext>
              </a:extLst>
            </p:cNvPr>
            <p:cNvSpPr/>
            <p:nvPr/>
          </p:nvSpPr>
          <p:spPr>
            <a:xfrm>
              <a:off x="1706819" y="3747814"/>
              <a:ext cx="360000" cy="360000"/>
            </a:xfrm>
            <a:prstGeom prst="ellipse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18" name="직사각형 113">
            <a:extLst>
              <a:ext uri="{FF2B5EF4-FFF2-40B4-BE49-F238E27FC236}">
                <a16:creationId xmlns:a16="http://schemas.microsoft.com/office/drawing/2014/main" id="{14E5CA1C-09E1-1092-AF23-C39CD91D7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0459" y="3021282"/>
            <a:ext cx="15124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>
                <a:ln w="0"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3/25/2022</a:t>
            </a:r>
            <a:endParaRPr lang="ko-KR" altLang="en-US" dirty="0">
              <a:ln w="0"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5EB59093-4A9B-A8E3-F77F-869FB62641C8}"/>
              </a:ext>
            </a:extLst>
          </p:cNvPr>
          <p:cNvSpPr txBox="1"/>
          <p:nvPr/>
        </p:nvSpPr>
        <p:spPr>
          <a:xfrm>
            <a:off x="2998844" y="4277653"/>
            <a:ext cx="1835674" cy="1477328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b="1" dirty="0"/>
              <a:t>Publicized on the Website (AB 481 info, inventory list, draft policy</a:t>
            </a:r>
            <a:r>
              <a:rPr lang="en-US" altLang="ko-KR" sz="1200" b="1" dirty="0"/>
              <a:t>)</a:t>
            </a:r>
            <a:endParaRPr lang="ko-KR" altLang="en-US" sz="1200" b="1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87A491CB-E969-4AE6-158E-D50562FCC02C}"/>
              </a:ext>
            </a:extLst>
          </p:cNvPr>
          <p:cNvSpPr txBox="1"/>
          <p:nvPr/>
        </p:nvSpPr>
        <p:spPr>
          <a:xfrm>
            <a:off x="4915774" y="4285434"/>
            <a:ext cx="1835674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b="1" dirty="0"/>
              <a:t>Community Event at FPD</a:t>
            </a:r>
            <a:endParaRPr lang="ko-KR" altLang="en-US" b="1" dirty="0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39E4AA0A-82D1-AB6A-231F-0F48A07EF2C5}"/>
              </a:ext>
            </a:extLst>
          </p:cNvPr>
          <p:cNvSpPr txBox="1"/>
          <p:nvPr/>
        </p:nvSpPr>
        <p:spPr>
          <a:xfrm>
            <a:off x="6876276" y="4290325"/>
            <a:ext cx="1835674" cy="92333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b="1" dirty="0"/>
              <a:t>City Council Meeting (first reading)</a:t>
            </a:r>
            <a:endParaRPr lang="ko-KR" altLang="en-US" b="1" dirty="0"/>
          </a:p>
        </p:txBody>
      </p:sp>
      <p:sp>
        <p:nvSpPr>
          <p:cNvPr id="128" name="직사각형 113">
            <a:extLst>
              <a:ext uri="{FF2B5EF4-FFF2-40B4-BE49-F238E27FC236}">
                <a16:creationId xmlns:a16="http://schemas.microsoft.com/office/drawing/2014/main" id="{2F4B7648-FFD1-3A74-0A37-70ABF4003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4999" y="3013901"/>
            <a:ext cx="15124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cs typeface="Arial" charset="0"/>
              </a:rPr>
              <a:t>3/31/2022</a:t>
            </a:r>
            <a:endParaRPr lang="ko-KR" altLang="en-US" dirty="0"/>
          </a:p>
        </p:txBody>
      </p:sp>
      <p:sp>
        <p:nvSpPr>
          <p:cNvPr id="129" name="직사각형 113">
            <a:extLst>
              <a:ext uri="{FF2B5EF4-FFF2-40B4-BE49-F238E27FC236}">
                <a16:creationId xmlns:a16="http://schemas.microsoft.com/office/drawing/2014/main" id="{F6C7035B-10B4-75AC-3656-BF14FCBD6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8015" y="3011726"/>
            <a:ext cx="15124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cs typeface="Arial" charset="0"/>
              </a:rPr>
              <a:t>4/26/2022</a:t>
            </a:r>
            <a:endParaRPr lang="ko-KR" altLang="en-US" dirty="0"/>
          </a:p>
        </p:txBody>
      </p:sp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6C27C34A-3182-F3FE-6555-3FB21FADE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00800"/>
            <a:ext cx="457200" cy="457200"/>
          </a:xfrm>
          <a:prstGeom prst="rect">
            <a:avLst/>
          </a:prstGeom>
        </p:spPr>
      </p:pic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5D0F8765-5EA9-C1BD-FDA8-7A66AB7A8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6026" y="3518437"/>
            <a:ext cx="457200" cy="457200"/>
          </a:xfrm>
          <a:prstGeom prst="rect">
            <a:avLst/>
          </a:prstGeom>
        </p:spPr>
      </p:pic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20E33CFC-4054-7D38-4FAD-88FABCA30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2621" y="3507148"/>
            <a:ext cx="457200" cy="457200"/>
          </a:xfrm>
          <a:prstGeom prst="rect">
            <a:avLst/>
          </a:prstGeom>
        </p:spPr>
      </p:pic>
      <p:pic>
        <p:nvPicPr>
          <p:cNvPr id="31" name="Picture 30" descr="Logo&#10;&#10;Description automatically generated">
            <a:extLst>
              <a:ext uri="{FF2B5EF4-FFF2-40B4-BE49-F238E27FC236}">
                <a16:creationId xmlns:a16="http://schemas.microsoft.com/office/drawing/2014/main" id="{4A7DA804-EAC1-1370-DDD2-C62A05FF5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959" y="352369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19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6F28E8-041E-4B36-9437-316A9161C1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512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49651E-62FA-4456-A7C4-7F95052AB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417" y="401344"/>
            <a:ext cx="4443511" cy="592468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ADAE64E-961D-4196-8417-8D95B0282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11" y="78499"/>
            <a:ext cx="10058400" cy="1450757"/>
          </a:xfrm>
        </p:spPr>
        <p:txBody>
          <a:bodyPr/>
          <a:lstStyle/>
          <a:p>
            <a:r>
              <a:rPr lang="en-US" dirty="0"/>
              <a:t>Community Support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A2CB8EC-27DE-4126-8A6F-7C9BAB8FA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2019 ‘Loudest Applause’ </a:t>
            </a:r>
          </a:p>
          <a:p>
            <a:r>
              <a:rPr lang="en-US" sz="2800" dirty="0"/>
              <a:t>at Hometown Parade…..</a:t>
            </a:r>
          </a:p>
          <a:p>
            <a:r>
              <a:rPr lang="en-US" sz="2800" i="1" dirty="0"/>
              <a:t>FPD Bearcat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9DD91C-3C8B-4F3C-9170-90F3783AA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3512" y="3803309"/>
            <a:ext cx="1597290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58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14F6A2-A9CB-4DBB-928B-5BC02DEBF9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68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648593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AC86D3-8FD1-4F47-A319-7D0542E48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9" y="605896"/>
            <a:ext cx="3642309" cy="56462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What is AB 481?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A27A2F-08FD-4AA6-A2DC-FE4451853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1958" y="605896"/>
            <a:ext cx="5923721" cy="5646208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On September 30, 2021, Governor Newsom signed Assembly Bill 481 to address the funding, acquisition and use of ‘military’ equipment.</a:t>
            </a:r>
          </a:p>
          <a:p>
            <a:pPr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This bill is designed to increase transparency, accountability,  and oversight for acquisition and use of ‘military’ equipment</a:t>
            </a:r>
          </a:p>
          <a:p>
            <a:pPr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City Council must approve funding, use, and acquisition by ordinance, specifically adopting a military equipment use policy and equipment list on an annual basis. </a:t>
            </a:r>
          </a:p>
          <a:p>
            <a:pPr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Requires an annual report to summarize usage, complaints, internal audits, cost, etc.</a:t>
            </a:r>
          </a:p>
          <a:p>
            <a:pPr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Create public forum for input and engagement prior to adoption</a:t>
            </a:r>
          </a:p>
          <a:p>
            <a:pPr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501C31-903A-4B60-BB38-67EE478E9D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938" y="413994"/>
            <a:ext cx="1597290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14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F6F1E82-F603-49E4-9641-09EEA984A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AC86D3-8FD1-4F47-A319-7D0542E48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AB 481 Initial Approval and Annual Reporting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1CFD00-FC30-4AFB-A61F-3127B2C90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D1595AB-90F6-488F-B5E3-F8CFCC8FAA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BB931D84-E84A-C1B7-5D6D-B9BBE53302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4570852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893FF7F-7E2E-43A4-BB70-E28816956F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26801" y="150045"/>
            <a:ext cx="1597290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0651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4C82CB-DD7C-4DA5-9F32-00DACB9A7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2994815" cy="1666501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chemeClr val="tx1"/>
                </a:solidFill>
              </a:rPr>
              <a:t>Military Equipment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28346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CC5C2-540F-4B9A-AE61-0A1727A5D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2546224"/>
            <a:ext cx="2994815" cy="3342747"/>
          </a:xfrm>
        </p:spPr>
        <p:txBody>
          <a:bodyPr>
            <a:norm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FPD has no military surplus equipment </a:t>
            </a:r>
          </a:p>
          <a:p>
            <a:r>
              <a:rPr lang="en-US" sz="1800">
                <a:solidFill>
                  <a:schemeClr val="tx1"/>
                </a:solidFill>
              </a:rPr>
              <a:t>FPD is not trying to acquire any surplus military equipment</a:t>
            </a:r>
          </a:p>
          <a:p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86BAFB-1EA0-4DC6-933B-4F6440F4B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17" r="7397"/>
          <a:stretch/>
        </p:blipFill>
        <p:spPr>
          <a:xfrm>
            <a:off x="4059920" y="1"/>
            <a:ext cx="4016408" cy="34010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5CEF2F-08F7-4AD4-8D0D-CB91CEA4DE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4" r="12226" b="2"/>
          <a:stretch/>
        </p:blipFill>
        <p:spPr>
          <a:xfrm>
            <a:off x="8175592" y="-1"/>
            <a:ext cx="4016408" cy="33832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9738E9-2025-4E3A-AE1B-B5D22221A2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66" r="3988" b="-4"/>
          <a:stretch/>
        </p:blipFill>
        <p:spPr>
          <a:xfrm>
            <a:off x="4059924" y="3474720"/>
            <a:ext cx="4021571" cy="3383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7A607C-820F-4E58-801E-A8EDB771E7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66" r="20236" b="-2"/>
          <a:stretch/>
        </p:blipFill>
        <p:spPr>
          <a:xfrm>
            <a:off x="8170428" y="3474720"/>
            <a:ext cx="4021571" cy="3383280"/>
          </a:xfrm>
          <a:prstGeom prst="rect">
            <a:avLst/>
          </a:prstGeom>
        </p:spPr>
      </p:pic>
      <p:pic>
        <p:nvPicPr>
          <p:cNvPr id="9" name="Graphic 8" descr="Close outline">
            <a:extLst>
              <a:ext uri="{FF2B5EF4-FFF2-40B4-BE49-F238E27FC236}">
                <a16:creationId xmlns:a16="http://schemas.microsoft.com/office/drawing/2014/main" id="{E9BC3BAB-2AF6-4014-84CC-31EA90EC3D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97267" y="-36433"/>
            <a:ext cx="3236636" cy="32366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42762C-FB46-4A10-B226-E3B5A159B1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6269" y="163802"/>
            <a:ext cx="3237257" cy="32372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976F80-613E-4031-953C-2658B59AD1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6269" y="3510901"/>
            <a:ext cx="3237257" cy="32372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BC6C40-B454-437D-B0E2-45BF5C310F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3812" y="3620742"/>
            <a:ext cx="3237257" cy="32372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079D14-2CCD-4CE0-997D-6C49CA6E35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1457" y="4776196"/>
            <a:ext cx="1597290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180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648593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AC86D3-8FD1-4F47-A319-7D0542E48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9" y="605896"/>
            <a:ext cx="3642309" cy="56462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Military Equipment Categories Per AB 481</a:t>
            </a:r>
            <a:br>
              <a:rPr lang="en-US" sz="3600" dirty="0">
                <a:solidFill>
                  <a:srgbClr val="FFFFFF"/>
                </a:solidFill>
              </a:rPr>
            </a:br>
            <a:br>
              <a:rPr lang="en-US" sz="3600" dirty="0">
                <a:solidFill>
                  <a:srgbClr val="FFFFFF"/>
                </a:solidFill>
              </a:rPr>
            </a:br>
            <a:br>
              <a:rPr lang="en-US" sz="3600" dirty="0">
                <a:solidFill>
                  <a:srgbClr val="FFFFFF"/>
                </a:solidFill>
              </a:rPr>
            </a:br>
            <a:br>
              <a:rPr lang="en-US" sz="3600" dirty="0">
                <a:solidFill>
                  <a:srgbClr val="FFFFFF"/>
                </a:solidFill>
              </a:rPr>
            </a:br>
            <a:br>
              <a:rPr lang="en-US" sz="3600" dirty="0">
                <a:solidFill>
                  <a:srgbClr val="FFFFFF"/>
                </a:solidFill>
              </a:rPr>
            </a:b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2400" i="1" dirty="0">
                <a:solidFill>
                  <a:srgbClr val="FFFFFF"/>
                </a:solidFill>
              </a:rPr>
              <a:t>FPD currently has items in 8 categories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A27A2F-08FD-4AA6-A2DC-FE4451853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8134" y="252214"/>
            <a:ext cx="7398655" cy="6605786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1100" b="1" dirty="0">
                <a:solidFill>
                  <a:schemeClr val="tx1"/>
                </a:solidFill>
                <a:highlight>
                  <a:srgbClr val="FFFF00"/>
                </a:highlight>
              </a:rPr>
              <a:t>Equipment Category 1 </a:t>
            </a:r>
            <a:r>
              <a:rPr lang="en-US" sz="1100" dirty="0">
                <a:solidFill>
                  <a:schemeClr val="tx1"/>
                </a:solidFill>
              </a:rPr>
              <a:t>- Unmanned, remotely piloted, powered aerial or ground vehicles.</a:t>
            </a:r>
          </a:p>
          <a:p>
            <a:pPr>
              <a:lnSpc>
                <a:spcPct val="10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1100" b="1" dirty="0">
                <a:solidFill>
                  <a:schemeClr val="tx1"/>
                </a:solidFill>
                <a:highlight>
                  <a:srgbClr val="FFFF00"/>
                </a:highlight>
              </a:rPr>
              <a:t>Equipment Category 2 </a:t>
            </a:r>
            <a:r>
              <a:rPr lang="en-US" sz="1100" dirty="0">
                <a:solidFill>
                  <a:schemeClr val="tx1"/>
                </a:solidFill>
              </a:rPr>
              <a:t>- Mine-resistant ambush-protected vehicles or armored personnel carriers.</a:t>
            </a:r>
          </a:p>
          <a:p>
            <a:pPr>
              <a:lnSpc>
                <a:spcPct val="10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1100" b="1" dirty="0">
                <a:solidFill>
                  <a:schemeClr val="tx1"/>
                </a:solidFill>
              </a:rPr>
              <a:t>Equipment Category 3 </a:t>
            </a:r>
            <a:r>
              <a:rPr lang="en-US" sz="1100" dirty="0">
                <a:solidFill>
                  <a:schemeClr val="tx1"/>
                </a:solidFill>
              </a:rPr>
              <a:t>- High mobility multipurpose wheeled vehicles (HMMWV), two-and-one-half-ton trucks, five-ton trucks, or wheeled vehicles that have a breaching or entry apparatus attached.</a:t>
            </a:r>
          </a:p>
          <a:p>
            <a:pPr>
              <a:lnSpc>
                <a:spcPct val="10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1100" b="1" dirty="0">
                <a:solidFill>
                  <a:schemeClr val="tx1"/>
                </a:solidFill>
              </a:rPr>
              <a:t>Equipment Category 4 </a:t>
            </a:r>
            <a:r>
              <a:rPr lang="en-US" sz="1100" dirty="0">
                <a:solidFill>
                  <a:schemeClr val="tx1"/>
                </a:solidFill>
              </a:rPr>
              <a:t>- Tracked armored vehicles that provide ballistic protection to their occupants.</a:t>
            </a:r>
          </a:p>
          <a:p>
            <a:pPr>
              <a:lnSpc>
                <a:spcPct val="10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1100" b="1" dirty="0">
                <a:solidFill>
                  <a:schemeClr val="tx1"/>
                </a:solidFill>
                <a:highlight>
                  <a:srgbClr val="FFFF00"/>
                </a:highlight>
              </a:rPr>
              <a:t>Equipment Category 5 </a:t>
            </a:r>
            <a:r>
              <a:rPr lang="en-US" sz="1100" dirty="0">
                <a:solidFill>
                  <a:schemeClr val="tx1"/>
                </a:solidFill>
              </a:rPr>
              <a:t>- Command and control vehicles that are either built or modified to facilitate the operational control and direction of public safety units.</a:t>
            </a:r>
          </a:p>
          <a:p>
            <a:pPr>
              <a:lnSpc>
                <a:spcPct val="10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1100" b="1" dirty="0">
                <a:solidFill>
                  <a:schemeClr val="tx1"/>
                </a:solidFill>
              </a:rPr>
              <a:t>Equipment Category 6 </a:t>
            </a:r>
            <a:r>
              <a:rPr lang="en-US" sz="1100" dirty="0">
                <a:solidFill>
                  <a:schemeClr val="tx1"/>
                </a:solidFill>
              </a:rPr>
              <a:t>- Weaponized aircraft, vessels, or vehicles of any kind.</a:t>
            </a:r>
          </a:p>
          <a:p>
            <a:pPr>
              <a:lnSpc>
                <a:spcPct val="10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1100" b="1" dirty="0">
                <a:solidFill>
                  <a:schemeClr val="tx1"/>
                </a:solidFill>
              </a:rPr>
              <a:t>Equipment Category 7 </a:t>
            </a:r>
            <a:r>
              <a:rPr lang="en-US" sz="1100" dirty="0">
                <a:solidFill>
                  <a:schemeClr val="tx1"/>
                </a:solidFill>
              </a:rPr>
              <a:t>- Battering rams, slugs, and breaching apparatuses that are explosive in nature.</a:t>
            </a:r>
          </a:p>
          <a:p>
            <a:pPr>
              <a:lnSpc>
                <a:spcPct val="10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1100" b="1" dirty="0">
                <a:solidFill>
                  <a:schemeClr val="tx1"/>
                </a:solidFill>
              </a:rPr>
              <a:t>Equipment Category 8 </a:t>
            </a:r>
            <a:r>
              <a:rPr lang="en-US" sz="1100" dirty="0">
                <a:solidFill>
                  <a:schemeClr val="tx1"/>
                </a:solidFill>
              </a:rPr>
              <a:t>- Firearms and ammunition of .50 caliber or greater, excluding standard-issue shotguns and standard-issue shotgun ammunition.</a:t>
            </a:r>
          </a:p>
          <a:p>
            <a:pPr>
              <a:lnSpc>
                <a:spcPct val="10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1100" b="1" dirty="0">
                <a:solidFill>
                  <a:schemeClr val="tx1"/>
                </a:solidFill>
                <a:highlight>
                  <a:srgbClr val="FFFF00"/>
                </a:highlight>
              </a:rPr>
              <a:t>Equipment Category 9 </a:t>
            </a:r>
            <a:r>
              <a:rPr lang="en-US" sz="1100" dirty="0">
                <a:solidFill>
                  <a:schemeClr val="tx1"/>
                </a:solidFill>
              </a:rPr>
              <a:t>- Specialized firearms and ammunition of less than .50 caliber, including firearms and accessories identified as assault weapons in Penal Code § 30510 and Penal Code §30515, with the exception of standard-issue handguns.</a:t>
            </a:r>
          </a:p>
          <a:p>
            <a:pPr>
              <a:lnSpc>
                <a:spcPct val="10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1100" b="1" dirty="0">
                <a:solidFill>
                  <a:schemeClr val="tx1"/>
                </a:solidFill>
              </a:rPr>
              <a:t>Equipment Category 10 </a:t>
            </a:r>
            <a:r>
              <a:rPr lang="en-US" sz="1100" dirty="0">
                <a:solidFill>
                  <a:schemeClr val="tx1"/>
                </a:solidFill>
              </a:rPr>
              <a:t>- Any firearm or firearm accessory that is designed to launch explosive projectiles.</a:t>
            </a:r>
          </a:p>
          <a:p>
            <a:pPr>
              <a:lnSpc>
                <a:spcPct val="10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1100" b="1" dirty="0">
                <a:solidFill>
                  <a:schemeClr val="tx1"/>
                </a:solidFill>
                <a:highlight>
                  <a:srgbClr val="FFFF00"/>
                </a:highlight>
              </a:rPr>
              <a:t>Equipment Category 11 </a:t>
            </a:r>
            <a:r>
              <a:rPr lang="en-US" sz="1100" dirty="0">
                <a:solidFill>
                  <a:schemeClr val="tx1"/>
                </a:solidFill>
              </a:rPr>
              <a:t>- Noise-flash diversionary devices and explosive breaching tools.</a:t>
            </a:r>
          </a:p>
          <a:p>
            <a:pPr>
              <a:lnSpc>
                <a:spcPct val="10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1100" b="1" dirty="0">
                <a:solidFill>
                  <a:schemeClr val="tx1"/>
                </a:solidFill>
                <a:highlight>
                  <a:srgbClr val="FFFF00"/>
                </a:highlight>
              </a:rPr>
              <a:t>Equipment Category 12 </a:t>
            </a:r>
            <a:r>
              <a:rPr lang="en-US" sz="1100" dirty="0">
                <a:solidFill>
                  <a:schemeClr val="tx1"/>
                </a:solidFill>
              </a:rPr>
              <a:t>- Munitions containing tear gas or OC, excluding standard, service-issued handheld pepper spray.</a:t>
            </a:r>
          </a:p>
          <a:p>
            <a:pPr>
              <a:lnSpc>
                <a:spcPct val="10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1100" b="1" dirty="0">
                <a:solidFill>
                  <a:schemeClr val="tx1"/>
                </a:solidFill>
                <a:highlight>
                  <a:srgbClr val="FFFF00"/>
                </a:highlight>
              </a:rPr>
              <a:t>Equipment Category 13 </a:t>
            </a:r>
            <a:r>
              <a:rPr lang="en-US" sz="1100" dirty="0">
                <a:solidFill>
                  <a:schemeClr val="tx1"/>
                </a:solidFill>
              </a:rPr>
              <a:t>- TASER® Shockwave, microwave weapons, water cannons, and long-range acoustic devices.</a:t>
            </a:r>
          </a:p>
          <a:p>
            <a:pPr>
              <a:lnSpc>
                <a:spcPct val="10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1100" b="1" dirty="0">
                <a:solidFill>
                  <a:schemeClr val="tx1"/>
                </a:solidFill>
                <a:highlight>
                  <a:srgbClr val="FFFF00"/>
                </a:highlight>
              </a:rPr>
              <a:t>Equipment Category 14 </a:t>
            </a:r>
            <a:r>
              <a:rPr lang="en-US" sz="1100" dirty="0">
                <a:solidFill>
                  <a:schemeClr val="tx1"/>
                </a:solidFill>
              </a:rPr>
              <a:t>- Kinetic energy weapons and munitions.</a:t>
            </a:r>
          </a:p>
          <a:p>
            <a:pPr>
              <a:lnSpc>
                <a:spcPct val="10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1100" b="1" dirty="0">
                <a:solidFill>
                  <a:schemeClr val="tx1"/>
                </a:solidFill>
              </a:rPr>
              <a:t>Equipment Category 15 </a:t>
            </a:r>
            <a:r>
              <a:rPr lang="en-US" sz="1100" dirty="0">
                <a:solidFill>
                  <a:schemeClr val="tx1"/>
                </a:solidFill>
              </a:rPr>
              <a:t>- Any other equipment as determined by a governing body or a state agency to require additional oversight.</a:t>
            </a:r>
          </a:p>
          <a:p>
            <a:pPr marL="0" indent="0">
              <a:lnSpc>
                <a:spcPct val="100000"/>
              </a:lnSpc>
              <a:buClr>
                <a:schemeClr val="tx1"/>
              </a:buClr>
              <a:buNone/>
            </a:pPr>
            <a:endParaRPr lang="en-US" sz="10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E630EA-BE31-44AA-B24C-B44E42DD3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667" y="3181417"/>
            <a:ext cx="1597290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90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AC86D3-8FD1-4F47-A319-7D0542E48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2994815" cy="16665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>
                <a:solidFill>
                  <a:schemeClr val="tx1"/>
                </a:solidFill>
              </a:rPr>
              <a:t>What “Military” Equipment Does FPD have?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28346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60B95-4EA5-FA7E-09E9-947902876B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467" y="2546224"/>
            <a:ext cx="2994815" cy="3342747"/>
          </a:xfrm>
        </p:spPr>
        <p:txBody>
          <a:bodyPr vert="horz" lIns="0" tIns="45720" rIns="0" bIns="45720" rtlCol="0">
            <a:normAutofit/>
          </a:bodyPr>
          <a:lstStyle/>
          <a:p>
            <a:pPr>
              <a:lnSpc>
                <a:spcPct val="100000"/>
              </a:lnSpc>
              <a:buClr>
                <a:schemeClr val="tx1"/>
              </a:buClr>
              <a:buFont typeface="Calibri" panose="020F0502020204030204" pitchFamily="34" charset="0"/>
              <a:buChar char="o"/>
            </a:pPr>
            <a:r>
              <a:rPr lang="en-US" sz="1800">
                <a:solidFill>
                  <a:schemeClr val="tx1"/>
                </a:solidFill>
              </a:rPr>
              <a:t> Lenco Bearcat G2, Qty 1</a:t>
            </a:r>
          </a:p>
          <a:p>
            <a:pPr>
              <a:lnSpc>
                <a:spcPct val="100000"/>
              </a:lnSpc>
              <a:buClr>
                <a:schemeClr val="tx1"/>
              </a:buClr>
              <a:buFont typeface="Calibri" panose="020F0502020204030204" pitchFamily="34" charset="0"/>
              <a:buChar char="o"/>
            </a:pPr>
            <a:r>
              <a:rPr lang="en-US" sz="1800">
                <a:solidFill>
                  <a:schemeClr val="tx1"/>
                </a:solidFill>
              </a:rPr>
              <a:t> Mobile Command Vehicle , Qty 1</a:t>
            </a:r>
          </a:p>
          <a:p>
            <a:pPr>
              <a:lnSpc>
                <a:spcPct val="100000"/>
              </a:lnSpc>
              <a:buClr>
                <a:schemeClr val="tx1"/>
              </a:buClr>
              <a:buFont typeface="Calibri" panose="020F0502020204030204" pitchFamily="34" charset="0"/>
              <a:buChar char="o"/>
            </a:pPr>
            <a:r>
              <a:rPr lang="en-US" sz="1800">
                <a:solidFill>
                  <a:schemeClr val="tx1"/>
                </a:solidFill>
              </a:rPr>
              <a:t> Unmanned Aerial Vehicle, Qty 11</a:t>
            </a:r>
          </a:p>
          <a:p>
            <a:pPr>
              <a:lnSpc>
                <a:spcPct val="100000"/>
              </a:lnSpc>
              <a:buClr>
                <a:schemeClr val="tx1"/>
              </a:buClr>
              <a:buFont typeface="Calibri" panose="020F0502020204030204" pitchFamily="34" charset="0"/>
              <a:buChar char="o"/>
            </a:pPr>
            <a:r>
              <a:rPr lang="en-US" sz="1800">
                <a:solidFill>
                  <a:schemeClr val="tx1"/>
                </a:solidFill>
              </a:rPr>
              <a:t> Diversionary Devices, Qty 35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80BA27A-68EF-A94C-E463-25DBBE0EFC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52" b="29039"/>
          <a:stretch/>
        </p:blipFill>
        <p:spPr>
          <a:xfrm rot="21600000">
            <a:off x="4059920" y="1"/>
            <a:ext cx="4016408" cy="34010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A2F9765-F76E-258D-D18D-A1C2B0A75B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65" r="4" b="4"/>
          <a:stretch/>
        </p:blipFill>
        <p:spPr>
          <a:xfrm rot="21600000">
            <a:off x="8175592" y="-1"/>
            <a:ext cx="4016408" cy="33832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69961C-7040-601B-6D1A-3C3E461E50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3" r="6741" b="4"/>
          <a:stretch/>
        </p:blipFill>
        <p:spPr>
          <a:xfrm rot="21600000">
            <a:off x="4059924" y="3474720"/>
            <a:ext cx="4021571" cy="33832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D72D9C-F259-8583-3E6F-68A1235B81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60" r="1" b="10613"/>
          <a:stretch/>
        </p:blipFill>
        <p:spPr>
          <a:xfrm rot="21600000">
            <a:off x="8170428" y="3474720"/>
            <a:ext cx="4021571" cy="3383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6816C7-F89F-4A58-8F90-0A1DB1F0A9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2166" y="5212144"/>
            <a:ext cx="1175607" cy="117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9388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AC86D3-8FD1-4F47-A319-7D0542E48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2994815" cy="16665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>
                <a:solidFill>
                  <a:schemeClr val="tx1"/>
                </a:solidFill>
              </a:rPr>
              <a:t>What “Military” Equipment Does FPD have?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28346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60B95-4EA5-FA7E-09E9-947902876B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467" y="2546224"/>
            <a:ext cx="2994815" cy="3342747"/>
          </a:xfrm>
        </p:spPr>
        <p:txBody>
          <a:bodyPr vert="horz" lIns="0" tIns="45720" rIns="0" bIns="45720" rtlCol="0">
            <a:normAutofit/>
          </a:bodyPr>
          <a:lstStyle/>
          <a:p>
            <a:pPr>
              <a:lnSpc>
                <a:spcPct val="100000"/>
              </a:lnSpc>
              <a:buClr>
                <a:schemeClr val="tx1"/>
              </a:buClr>
              <a:buFont typeface="Calibri" panose="020F0502020204030204" pitchFamily="34" charset="0"/>
              <a:buChar char="o"/>
            </a:pPr>
            <a:r>
              <a:rPr lang="en-US" sz="1800">
                <a:solidFill>
                  <a:schemeClr val="tx1"/>
                </a:solidFill>
              </a:rPr>
              <a:t> Remington 870 Shotgun-Less Lethal, Qty 10</a:t>
            </a:r>
          </a:p>
          <a:p>
            <a:pPr>
              <a:lnSpc>
                <a:spcPct val="100000"/>
              </a:lnSpc>
              <a:buClr>
                <a:schemeClr val="tx1"/>
              </a:buClr>
              <a:buFont typeface="Calibri" panose="020F0502020204030204" pitchFamily="34" charset="0"/>
              <a:buChar char="o"/>
            </a:pPr>
            <a:r>
              <a:rPr lang="en-US" sz="1800">
                <a:solidFill>
                  <a:schemeClr val="tx1"/>
                </a:solidFill>
              </a:rPr>
              <a:t> Specialized Firearms, Qty 60</a:t>
            </a:r>
          </a:p>
          <a:p>
            <a:pPr>
              <a:lnSpc>
                <a:spcPct val="100000"/>
              </a:lnSpc>
              <a:buClr>
                <a:schemeClr val="tx1"/>
              </a:buClr>
              <a:buFont typeface="Calibri" panose="020F0502020204030204" pitchFamily="34" charset="0"/>
              <a:buChar char="o"/>
            </a:pPr>
            <a:r>
              <a:rPr lang="en-US" sz="1800">
                <a:solidFill>
                  <a:schemeClr val="tx1"/>
                </a:solidFill>
              </a:rPr>
              <a:t> 40mm Chemical Agent Launcher, Qty 2</a:t>
            </a:r>
          </a:p>
          <a:p>
            <a:pPr>
              <a:lnSpc>
                <a:spcPct val="100000"/>
              </a:lnSpc>
              <a:buClr>
                <a:schemeClr val="tx1"/>
              </a:buClr>
              <a:buFont typeface="Calibri" panose="020F0502020204030204" pitchFamily="34" charset="0"/>
              <a:buChar char="o"/>
            </a:pPr>
            <a:r>
              <a:rPr lang="en-US" sz="1800">
                <a:solidFill>
                  <a:schemeClr val="tx1"/>
                </a:solidFill>
              </a:rPr>
              <a:t> 37mm Launcher-Less lethal, Qty 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D72D9C-F259-8583-3E6F-68A1235B81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81" r="4" b="20237"/>
          <a:stretch/>
        </p:blipFill>
        <p:spPr>
          <a:xfrm rot="21600000">
            <a:off x="4059920" y="1"/>
            <a:ext cx="4016408" cy="34010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A2F9765-F76E-258D-D18D-A1C2B0A75B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6823"/>
          <a:stretch/>
        </p:blipFill>
        <p:spPr>
          <a:xfrm rot="21600000">
            <a:off x="8175592" y="-1"/>
            <a:ext cx="4016408" cy="33832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69961C-7040-601B-6D1A-3C3E461E50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854" b="4"/>
          <a:stretch/>
        </p:blipFill>
        <p:spPr>
          <a:xfrm rot="21600000">
            <a:off x="4059924" y="3474720"/>
            <a:ext cx="4021571" cy="33832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0BA27A-68EF-A94C-E463-25DBBE0EFC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502" r="-2" b="13401"/>
          <a:stretch/>
        </p:blipFill>
        <p:spPr>
          <a:xfrm rot="21600000">
            <a:off x="8170428" y="3474720"/>
            <a:ext cx="4021571" cy="3383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B71E1F-F6A7-48E3-BFC9-CFD33C1708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3152" y="5124488"/>
            <a:ext cx="1375444" cy="137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013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2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4" name="Straight Connector 24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5" name="Rectangle 26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28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4" cy="6858000"/>
          </a:xfrm>
          <a:prstGeom prst="rect">
            <a:avLst/>
          </a:prstGeom>
          <a:solidFill>
            <a:srgbClr val="373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0F8A2C-B259-476F-B792-664A36102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69" y="640080"/>
            <a:ext cx="3659246" cy="286269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Sample Inventory List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04174B-3B5C-48E5-A951-AE1E4E4B83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5869" y="3824516"/>
            <a:ext cx="3659246" cy="239340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500" cap="all" spc="200"/>
              <a:t> </a:t>
            </a:r>
          </a:p>
        </p:txBody>
      </p:sp>
      <p:cxnSp>
        <p:nvCxnSpPr>
          <p:cNvPr id="37" name="Straight Connector 30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3852" y="3663649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9ECB098-13BE-40AD-A0DA-386764E11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711" t="21229" r="31124" b="14949"/>
          <a:stretch/>
        </p:blipFill>
        <p:spPr bwMode="auto">
          <a:xfrm>
            <a:off x="5610318" y="640080"/>
            <a:ext cx="5619700" cy="557784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9F532F-1B4B-4987-B071-6BCF025CC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792" y="4410709"/>
            <a:ext cx="1597290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712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C86D3-8FD1-4F47-A319-7D0542E48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“Military Equipment” Use and Needs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B516CE-78C4-C6F5-CB92-E2D099250B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we use it for?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A27A2F-08FD-4AA6-A2DC-FE4451853BB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  To safely resolve volatile situations which  otherwise might rise to the level of lethal force encounter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 Critical Incidents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Planned Events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Preparedness</a:t>
            </a:r>
          </a:p>
          <a:p>
            <a:pPr marL="0" indent="0">
              <a:buClr>
                <a:schemeClr val="tx1"/>
              </a:buClr>
              <a:buNone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1D56E6D-A427-D5E1-1720-4EF6994B85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Why we need it?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27BD38-B24B-654E-F1F4-C393658FD28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dirty="0"/>
              <a:t> Equipment is necessary because there is no reasonable alternative that can achieve the same objective of officer and civilian safety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dirty="0"/>
              <a:t> Will Safeguard the Public’s welfare, safety, civil rights, and civil liberties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dirty="0"/>
              <a:t> As many options available to safely resolve any incident</a:t>
            </a:r>
          </a:p>
        </p:txBody>
      </p:sp>
    </p:spTree>
    <p:extLst>
      <p:ext uri="{BB962C8B-B14F-4D97-AF65-F5344CB8AC3E}">
        <p14:creationId xmlns:p14="http://schemas.microsoft.com/office/powerpoint/2010/main" val="3679884312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VTI">
  <a:themeElements>
    <a:clrScheme name="Custom 34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C7016"/>
      </a:accent1>
      <a:accent2>
        <a:srgbClr val="F8931D"/>
      </a:accent2>
      <a:accent3>
        <a:srgbClr val="CE8D3E"/>
      </a:accent3>
      <a:accent4>
        <a:srgbClr val="E64823"/>
      </a:accent4>
      <a:accent5>
        <a:srgbClr val="FFCA08"/>
      </a:accent5>
      <a:accent6>
        <a:srgbClr val="9C6A6A"/>
      </a:accent6>
      <a:hlink>
        <a:srgbClr val="2998E3"/>
      </a:hlink>
      <a:folHlink>
        <a:srgbClr val="7F723D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Override1.xml><?xml version="1.0" encoding="utf-8"?>
<a:themeOverride xmlns:a="http://schemas.openxmlformats.org/drawingml/2006/main">
  <a:clrScheme name="Parcel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ppt/theme/themeOverride2.xml><?xml version="1.0" encoding="utf-8"?>
<a:themeOverride xmlns:a="http://schemas.openxmlformats.org/drawingml/2006/main">
  <a:clrScheme name="Parcel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ppt/theme/themeOverride3.xml><?xml version="1.0" encoding="utf-8"?>
<a:themeOverride xmlns:a="http://schemas.openxmlformats.org/drawingml/2006/main">
  <a:clrScheme name="Parcel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03EEFF0-FB57-4CB4-8BFC-DF397689E2ED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93932EF5-314F-409E-8020-FEE5FA0795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A3F7EDC-E5B4-4BBC-9D2A-CBE6D46C37A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1413</TotalTime>
  <Words>884</Words>
  <Application>Microsoft Office PowerPoint</Application>
  <PresentationFormat>Widescreen</PresentationFormat>
  <Paragraphs>84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Bookman Old Style</vt:lpstr>
      <vt:lpstr>Calibri</vt:lpstr>
      <vt:lpstr>Courier New</vt:lpstr>
      <vt:lpstr>Franklin Gothic Book</vt:lpstr>
      <vt:lpstr>1_RetrospectVTI</vt:lpstr>
      <vt:lpstr>AB 481 Military Equipment Funding, Acquisition and Use</vt:lpstr>
      <vt:lpstr>What is AB 481? </vt:lpstr>
      <vt:lpstr>AB 481 Initial Approval and Annual Reporting</vt:lpstr>
      <vt:lpstr>Military Equipment</vt:lpstr>
      <vt:lpstr>Military Equipment Categories Per AB 481      FPD currently has items in 8 categories</vt:lpstr>
      <vt:lpstr>What “Military” Equipment Does FPD have?</vt:lpstr>
      <vt:lpstr>What “Military” Equipment Does FPD have?</vt:lpstr>
      <vt:lpstr>Sample Inventory List </vt:lpstr>
      <vt:lpstr>“Military Equipment” Use and Needs</vt:lpstr>
      <vt:lpstr>FPD Training </vt:lpstr>
      <vt:lpstr>Approval and future acquisition </vt:lpstr>
      <vt:lpstr>Funding </vt:lpstr>
      <vt:lpstr>Timeline</vt:lpstr>
      <vt:lpstr>PowerPoint Presentation</vt:lpstr>
      <vt:lpstr>Community Support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 481 Military Equipment Funding, Acquisition and Use</dc:title>
  <dc:creator>Gabriella Viramontes</dc:creator>
  <cp:lastModifiedBy>Brian Lockhart</cp:lastModifiedBy>
  <cp:revision>10</cp:revision>
  <cp:lastPrinted>2022-04-21T22:10:05Z</cp:lastPrinted>
  <dcterms:created xsi:type="dcterms:W3CDTF">2022-04-20T22:48:33Z</dcterms:created>
  <dcterms:modified xsi:type="dcterms:W3CDTF">2022-04-25T22:10:55Z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