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8" r:id="rId3"/>
    <p:sldId id="259" r:id="rId4"/>
    <p:sldId id="263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156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374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ey Tamagni" userId="30ace51c-da24-40ca-a8a0-6e798ad9dd77" providerId="ADAL" clId="{1E2FE145-FE55-438E-A32A-4780EA135923}"/>
    <pc:docChg chg="modSld">
      <pc:chgData name="Stacey Tamagni" userId="30ace51c-da24-40ca-a8a0-6e798ad9dd77" providerId="ADAL" clId="{1E2FE145-FE55-438E-A32A-4780EA135923}" dt="2023-03-28T17:44:06.969" v="28" actId="6549"/>
      <pc:docMkLst>
        <pc:docMk/>
      </pc:docMkLst>
      <pc:sldChg chg="modSp mod">
        <pc:chgData name="Stacey Tamagni" userId="30ace51c-da24-40ca-a8a0-6e798ad9dd77" providerId="ADAL" clId="{1E2FE145-FE55-438E-A32A-4780EA135923}" dt="2023-03-28T17:44:06.969" v="28" actId="6549"/>
        <pc:sldMkLst>
          <pc:docMk/>
          <pc:sldMk cId="89708382" sldId="262"/>
        </pc:sldMkLst>
        <pc:spChg chg="mod">
          <ac:chgData name="Stacey Tamagni" userId="30ace51c-da24-40ca-a8a0-6e798ad9dd77" providerId="ADAL" clId="{1E2FE145-FE55-438E-A32A-4780EA135923}" dt="2023-03-28T17:44:06.969" v="28" actId="6549"/>
          <ac:spMkLst>
            <pc:docMk/>
            <pc:sldMk cId="89708382" sldId="262"/>
            <ac:spMk id="3" creationId="{41FFEFB1-9E0E-2767-C266-20BC4D1D87B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48F976-909A-4AD5-836D-E442A62866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F59B0-4570-4FAE-958E-052F9EA260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D72F7-46B4-4047-890E-3D8B017EEC19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43191-9F03-4800-9546-2B46509419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E762E-0B86-4655-8B5C-79D6EF11C9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432B0-98EB-447E-803B-FFC90FC8CD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9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77DEF-AF61-4E0E-B81D-0A27291A901C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922EC-6BE4-44AB-BD28-DD2BDE19BF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4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EC48A9-C25D-46B7-9044-92C158BD033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21226" y="228138"/>
            <a:ext cx="11747090" cy="4823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r>
              <a:rPr lang="en-US" dirty="0"/>
              <a:t>-- Insert Image Here -- Choose your own image, formatted to 1924x790 pixels, or choose from pre-formatted images in the “Intro Slide Images” folder on the Employee Communications Drive. To insert image click the pictures icon in the center of this frame.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A30A57-B7CB-4078-B07B-17CC53777D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02942"/>
            <a:ext cx="12191999" cy="176121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1E32AB-604E-4CB5-A102-A7D0025A30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8463" y="5500688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7298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6DF7E-F238-49C1-AD5D-5A9A839D37EC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56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EA35-3B55-401A-A474-66691E8131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0043" y="1770063"/>
            <a:ext cx="11491913" cy="4779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FF964-1CFF-4228-9878-643007716D8E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3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B1F3D-09CE-4800-885A-7425F35DA9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059" y="1775893"/>
            <a:ext cx="7604296" cy="4773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D2CCD8-ABCD-41C2-B99F-8122216A80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9684" y="1775893"/>
            <a:ext cx="3625850" cy="47741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3E273-68D7-4ED5-A24A-D8C85B6D257B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1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, Right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B1F3D-09CE-4800-885A-7425F35DA9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1238" y="1775893"/>
            <a:ext cx="7604296" cy="4773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D2CCD8-ABCD-41C2-B99F-8122216A80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466" y="1775893"/>
            <a:ext cx="3625850" cy="47741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DCFA6-3357-42AA-ABAA-A693075D7219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3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98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4ABA6-7F77-4CE3-B0EC-A208AF745D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26" y="5337726"/>
            <a:ext cx="9546726" cy="958850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3100" dirty="0">
                <a:solidFill>
                  <a:srgbClr val="FFFFFF"/>
                </a:solidFill>
              </a:rPr>
              <a:t>CFD No. 23 (Folsom Ranch) </a:t>
            </a:r>
          </a:p>
          <a:p>
            <a:pPr>
              <a:spcBef>
                <a:spcPts val="0"/>
              </a:spcBef>
            </a:pPr>
            <a:r>
              <a:rPr lang="en-US" sz="3100" dirty="0">
                <a:solidFill>
                  <a:srgbClr val="FFFFFF"/>
                </a:solidFill>
              </a:rPr>
              <a:t>Amended Improvement Area No. 2 </a:t>
            </a:r>
          </a:p>
          <a:p>
            <a:pPr>
              <a:spcBef>
                <a:spcPts val="0"/>
              </a:spcBef>
            </a:pPr>
            <a:r>
              <a:rPr lang="en-US" sz="3100" dirty="0">
                <a:solidFill>
                  <a:srgbClr val="FFFFFF"/>
                </a:solidFill>
              </a:rPr>
              <a:t>City Council Presentation -March 28, 2023</a:t>
            </a:r>
            <a:endParaRPr lang="en-US" sz="31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CB6ED4E-F493-70D1-392D-9E3A472E87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197" r="91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2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2D3065-6C47-5D94-7957-E87C34390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453" y="260870"/>
            <a:ext cx="8725322" cy="10726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CFD No. 23 IA No. 2 </a:t>
            </a:r>
          </a:p>
          <a:p>
            <a:pPr>
              <a:spcBef>
                <a:spcPts val="0"/>
              </a:spcBef>
            </a:pPr>
            <a:r>
              <a:rPr lang="en-US" dirty="0"/>
              <a:t>Facilities Special Tax Amendment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EFB1-9E0E-2767-C266-20BC4D1D8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Landowners within the Folsom Plan Area previously requested to form Community Facilities District No. 23 (Folsom Ranch) (CFD No. 23) in 2020.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CFD No. 23 includes seven separate Improvement Areas, designated as Improvement Area (“IA”) No. 1 through IA No. 7.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Landowners have requested to amend the Rate and Method of Apportionment for IA No. 2. </a:t>
            </a:r>
          </a:p>
        </p:txBody>
      </p:sp>
    </p:spTree>
    <p:extLst>
      <p:ext uri="{BB962C8B-B14F-4D97-AF65-F5344CB8AC3E}">
        <p14:creationId xmlns:p14="http://schemas.microsoft.com/office/powerpoint/2010/main" val="343406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EFB1-9E0E-2767-C266-20BC4D1D8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Rate and Method of Apportionment for IA No. 2 amended to adjust the maximum facilities </a:t>
            </a:r>
            <a:r>
              <a:rPr lang="en-US" dirty="0"/>
              <a:t>special tax rates on certain land use categories. </a:t>
            </a:r>
          </a:p>
          <a:p>
            <a:pPr>
              <a:spcBef>
                <a:spcPts val="0"/>
              </a:spcBef>
            </a:pPr>
            <a:endParaRPr lang="en-US" sz="1400" dirty="0"/>
          </a:p>
          <a:p>
            <a:r>
              <a:rPr lang="en-US" dirty="0"/>
              <a:t>There are no proposed amendments to the maximum services special tax rates.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Proposed development </a:t>
            </a:r>
            <a:r>
              <a:rPr lang="en-US" dirty="0"/>
              <a:t>within IA No. 2 </a:t>
            </a:r>
            <a:r>
              <a:rPr lang="en-US" sz="3200" dirty="0"/>
              <a:t>includes: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291 units zoned multi-family low 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5.1 acres of </a:t>
            </a:r>
            <a:r>
              <a:rPr lang="en-US" dirty="0"/>
              <a:t>non-residential land use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6A377A-D351-8052-FD03-3A7A314C1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307975"/>
            <a:ext cx="8486775" cy="9588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CFD No. 23 IA No. 2 </a:t>
            </a:r>
          </a:p>
          <a:p>
            <a:pPr>
              <a:spcBef>
                <a:spcPts val="0"/>
              </a:spcBef>
            </a:pPr>
            <a:r>
              <a:rPr lang="en-US" dirty="0"/>
              <a:t>Facilities Special Tax Amendment</a:t>
            </a:r>
          </a:p>
        </p:txBody>
      </p:sp>
    </p:spTree>
    <p:extLst>
      <p:ext uri="{BB962C8B-B14F-4D97-AF65-F5344CB8AC3E}">
        <p14:creationId xmlns:p14="http://schemas.microsoft.com/office/powerpoint/2010/main" val="61164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EFB1-9E0E-2767-C266-20BC4D1D8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281" y="1770063"/>
            <a:ext cx="12077094" cy="4779962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b="1" u="sng" dirty="0"/>
              <a:t>CFD No. 23 IA No. 2 Amended Facilities Special Tax</a:t>
            </a:r>
          </a:p>
          <a:p>
            <a:pPr marL="228600" lvl="1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Levied thru 2079-80 at City Council discretion.</a:t>
            </a:r>
          </a:p>
          <a:p>
            <a:pPr marL="228600" lvl="1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Will be increased annually by 2%.</a:t>
            </a:r>
          </a:p>
          <a:p>
            <a:pPr marL="228600" lvl="1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Amended maximum facilities special tax ranges from $2,124 to $2,560 for all residential units.</a:t>
            </a:r>
          </a:p>
          <a:p>
            <a:pPr marL="228600" lvl="1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Property tax as a % of estimated assessed value is 1.80%</a:t>
            </a:r>
          </a:p>
          <a:p>
            <a:pPr marL="653110" lvl="1" indent="0">
              <a:buClr>
                <a:schemeClr val="bg2">
                  <a:lumMod val="10000"/>
                </a:schemeClr>
              </a:buClr>
              <a:buNone/>
            </a:pPr>
            <a:endParaRPr lang="en-US" sz="1200" dirty="0"/>
          </a:p>
          <a:p>
            <a:pPr marL="0" lvl="1" indent="0">
              <a:buNone/>
            </a:pPr>
            <a:r>
              <a:rPr lang="en-US" sz="2400" b="1" u="sng" dirty="0"/>
              <a:t>CFD No. 23 IA No. 2 Services Special Tax</a:t>
            </a:r>
          </a:p>
          <a:p>
            <a:pPr marL="228600" lvl="1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Levied in perpetuity at City Council discretion.</a:t>
            </a:r>
          </a:p>
          <a:p>
            <a:pPr marL="228600" lvl="1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Increased annually by the annualized change in the Consumer Price Index for all Urban Consumers, for the San Francisco-Oakland-San Jose area, not to exceed 4%.</a:t>
            </a:r>
          </a:p>
          <a:p>
            <a:pPr marL="228600" lvl="1"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Maximum services special tax ranges from $110 to $215 for all residential units.</a:t>
            </a:r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6A377A-D351-8052-FD03-3A7A314C1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307975"/>
            <a:ext cx="8486775" cy="9588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CFD No. 23 IA No. 2 </a:t>
            </a:r>
          </a:p>
          <a:p>
            <a:pPr>
              <a:spcBef>
                <a:spcPts val="0"/>
              </a:spcBef>
            </a:pPr>
            <a:r>
              <a:rPr lang="en-US" dirty="0"/>
              <a:t>Facilities Special Tax Amendment</a:t>
            </a:r>
          </a:p>
        </p:txBody>
      </p:sp>
    </p:spTree>
    <p:extLst>
      <p:ext uri="{BB962C8B-B14F-4D97-AF65-F5344CB8AC3E}">
        <p14:creationId xmlns:p14="http://schemas.microsoft.com/office/powerpoint/2010/main" val="165280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EFB1-9E0E-2767-C266-20BC4D1D8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0043" y="1769538"/>
            <a:ext cx="11491913" cy="4779962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On February 14, 2023, the City Council previously approved Resolution No. 10988, a Resolution of Consideration to Amend the Rate and Method of Apportionment IA No. 2 and Related Matters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7D1747-1D23-5EBF-3D38-41E688A58E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307975"/>
            <a:ext cx="8486775" cy="9588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CFD No. 23 IA No. 2 </a:t>
            </a:r>
          </a:p>
          <a:p>
            <a:pPr>
              <a:spcBef>
                <a:spcPts val="0"/>
              </a:spcBef>
            </a:pPr>
            <a:r>
              <a:rPr lang="en-US" dirty="0"/>
              <a:t>Facilities Special Tax Amendment</a:t>
            </a:r>
          </a:p>
        </p:txBody>
      </p:sp>
    </p:spTree>
    <p:extLst>
      <p:ext uri="{BB962C8B-B14F-4D97-AF65-F5344CB8AC3E}">
        <p14:creationId xmlns:p14="http://schemas.microsoft.com/office/powerpoint/2010/main" val="2732040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EFB1-9E0E-2767-C266-20BC4D1D8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/>
              <a:t>Recommended City Council Action:</a:t>
            </a:r>
          </a:p>
          <a:p>
            <a:pPr>
              <a:buNone/>
            </a:pPr>
            <a:endParaRPr lang="en-US" sz="900" dirty="0"/>
          </a:p>
          <a:p>
            <a:pPr marL="573088" indent="-573088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Conduct the Public Hearing</a:t>
            </a:r>
          </a:p>
          <a:p>
            <a:pPr marL="573088" indent="-573088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Approve Resolution No. 11010 - A resolution calling for a special mailed-ballot election for IA No. 2</a:t>
            </a:r>
          </a:p>
          <a:p>
            <a:pPr marL="573088" indent="-573088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Approve Resolution No. 11011 - A resolution of change for IA No. 2</a:t>
            </a:r>
          </a:p>
          <a:p>
            <a:pPr marL="573088" indent="-573088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Introduce </a:t>
            </a:r>
            <a:r>
              <a:rPr lang="en-US" sz="3200" dirty="0"/>
              <a:t>and provide the first reading of Ordinance No. 1338 - levying a special tax within IA No. </a:t>
            </a:r>
            <a:r>
              <a:rPr lang="en-US" sz="3200"/>
              <a:t>2</a:t>
            </a:r>
            <a:endParaRPr lang="en-US" sz="3200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B00B78-713D-BDD6-8167-3A59C61936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307975"/>
            <a:ext cx="8486775" cy="9588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CFD No. 23 IA No. 2 </a:t>
            </a:r>
          </a:p>
          <a:p>
            <a:pPr>
              <a:spcBef>
                <a:spcPts val="0"/>
              </a:spcBef>
            </a:pPr>
            <a:r>
              <a:rPr lang="en-US" dirty="0"/>
              <a:t>Facilities Special Tax Amendment</a:t>
            </a:r>
          </a:p>
        </p:txBody>
      </p:sp>
    </p:spTree>
    <p:extLst>
      <p:ext uri="{BB962C8B-B14F-4D97-AF65-F5344CB8AC3E}">
        <p14:creationId xmlns:p14="http://schemas.microsoft.com/office/powerpoint/2010/main" val="89708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431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Domine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Shepard</dc:creator>
  <cp:lastModifiedBy>Stacey Tamagni</cp:lastModifiedBy>
  <cp:revision>21</cp:revision>
  <dcterms:created xsi:type="dcterms:W3CDTF">2021-05-12T17:17:23Z</dcterms:created>
  <dcterms:modified xsi:type="dcterms:W3CDTF">2023-03-28T17:44:12Z</dcterms:modified>
</cp:coreProperties>
</file>