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5" r:id="rId2"/>
    <p:sldId id="317" r:id="rId3"/>
    <p:sldId id="338" r:id="rId4"/>
    <p:sldId id="265" r:id="rId5"/>
    <p:sldId id="321" r:id="rId6"/>
    <p:sldId id="334" r:id="rId7"/>
    <p:sldId id="339" r:id="rId8"/>
    <p:sldId id="340" r:id="rId9"/>
    <p:sldId id="341" r:id="rId10"/>
    <p:sldId id="342" r:id="rId11"/>
    <p:sldId id="337" r:id="rId1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42B2C7-553E-D341-A6D9-B6BF2B426DC3}">
          <p14:sldIdLst>
            <p14:sldId id="335"/>
            <p14:sldId id="317"/>
            <p14:sldId id="338"/>
            <p14:sldId id="265"/>
            <p14:sldId id="321"/>
            <p14:sldId id="334"/>
            <p14:sldId id="339"/>
            <p14:sldId id="340"/>
            <p14:sldId id="341"/>
            <p14:sldId id="342"/>
            <p14:sldId id="337"/>
          </p14:sldIdLst>
        </p14:section>
        <p14:section name="Holding Bin" id="{C657E4F9-E06F-2B4B-B306-BBE5704D986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43">
          <p15:clr>
            <a:srgbClr val="A4A3A4"/>
          </p15:clr>
        </p15:guide>
        <p15:guide id="4" orient="horz" pos="1695">
          <p15:clr>
            <a:srgbClr val="A4A3A4"/>
          </p15:clr>
        </p15:guide>
        <p15:guide id="5" orient="horz" pos="792" userDrawn="1">
          <p15:clr>
            <a:srgbClr val="A4A3A4"/>
          </p15:clr>
        </p15:guide>
        <p15:guide id="6" pos="526">
          <p15:clr>
            <a:srgbClr val="A4A3A4"/>
          </p15:clr>
        </p15:guide>
        <p15:guide id="7" orient="horz" pos="1248" userDrawn="1">
          <p15:clr>
            <a:srgbClr val="A4A3A4"/>
          </p15:clr>
        </p15:guide>
        <p15:guide id="8" orient="horz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328"/>
    <a:srgbClr val="00416D"/>
    <a:srgbClr val="7A7C7F"/>
    <a:srgbClr val="423F3B"/>
    <a:srgbClr val="0046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21" autoAdjust="0"/>
    <p:restoredTop sz="65850"/>
  </p:normalViewPr>
  <p:slideViewPr>
    <p:cSldViewPr snapToGrid="0" snapToObjects="1" showGuides="1">
      <p:cViewPr varScale="1">
        <p:scale>
          <a:sx n="82" d="100"/>
          <a:sy n="82" d="100"/>
        </p:scale>
        <p:origin x="1432" y="168"/>
      </p:cViewPr>
      <p:guideLst>
        <p:guide orient="horz" pos="2184"/>
        <p:guide pos="3840"/>
        <p:guide orient="horz" pos="1143"/>
        <p:guide orient="horz" pos="1695"/>
        <p:guide orient="horz" pos="792"/>
        <p:guide pos="526"/>
        <p:guide orient="horz" pos="1248"/>
        <p:guide orient="horz" pos="3696"/>
      </p:guideLst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81D160-0126-234F-B2BF-2BFE5FA9DF6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06DF4B-3577-5E4E-825B-66DD155F9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8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A006FD-DFBC-5D49-9696-9C32128C1171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76D7F5-7E45-A74D-BFD6-CC85C7F26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6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6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4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5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7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9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1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D7F5-7E45-A74D-BFD6-CC85C7F26E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0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2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0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8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7642-0844-0B4D-9A29-C21F175A4B1F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7D0C-0A87-EC4B-8BED-39AD40417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2399"/>
            <a:ext cx="12192000" cy="495601"/>
          </a:xfrm>
          <a:prstGeom prst="rect">
            <a:avLst/>
          </a:prstGeom>
          <a:solidFill>
            <a:srgbClr val="004671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7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leway Medium"/>
                <a:cs typeface="Raleway Medium"/>
              </a:defRPr>
            </a:lvl1pPr>
          </a:lstStyle>
          <a:p>
            <a:fld id="{52F87642-0844-0B4D-9A29-C21F175A4B1F}" type="datetimeFigureOut">
              <a:rPr lang="en-US" smtClean="0"/>
              <a:pPr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70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leway Medium"/>
                <a:cs typeface="Raleway Medium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8647" y="64470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leway Medium"/>
                <a:cs typeface="Raleway Medium"/>
              </a:defRPr>
            </a:lvl1pPr>
          </a:lstStyle>
          <a:p>
            <a:fld id="{9C9D7D0C-0A87-EC4B-8BED-39AD404179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721" y="6410783"/>
            <a:ext cx="919566" cy="37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2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 ExtraBold"/>
          <a:ea typeface="+mj-ea"/>
          <a:cs typeface="Raleway Extra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Raleway Medium"/>
          <a:ea typeface="+mn-ea"/>
          <a:cs typeface="Raleway Medium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Raleway Medium"/>
          <a:ea typeface="+mn-ea"/>
          <a:cs typeface="Raleway Medium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Raleway Medium"/>
          <a:ea typeface="+mn-ea"/>
          <a:cs typeface="Raleway Medium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aleway Medium"/>
          <a:ea typeface="+mn-ea"/>
          <a:cs typeface="Raleway Medium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aleway Medium"/>
          <a:ea typeface="+mn-ea"/>
          <a:cs typeface="Raleway Medium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54177F-0B53-4794-925F-AD7501B03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6" b="13226"/>
          <a:stretch/>
        </p:blipFill>
        <p:spPr>
          <a:xfrm flipH="1">
            <a:off x="224279" y="-2"/>
            <a:ext cx="12182103" cy="68580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4929" y="1"/>
            <a:ext cx="12182103" cy="6858000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244929" cy="6857999"/>
          </a:xfrm>
          <a:prstGeom prst="rect">
            <a:avLst/>
          </a:prstGeom>
          <a:solidFill>
            <a:srgbClr val="F18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462" y="4436565"/>
            <a:ext cx="6549571" cy="2328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2" y="343150"/>
            <a:ext cx="2048329" cy="832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0650" y="2231734"/>
            <a:ext cx="11226421" cy="2394533"/>
            <a:chOff x="835025" y="2690813"/>
            <a:chExt cx="11226421" cy="239453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835025" y="2690813"/>
              <a:ext cx="11226421" cy="1374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Raleway ExtraBold"/>
                  <a:cs typeface="Raleway ExtraBold"/>
                </a:rPr>
                <a:t>Historic Folsom</a:t>
              </a:r>
            </a:p>
            <a:p>
              <a:pPr algn="l">
                <a:lnSpc>
                  <a:spcPct val="12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Raleway ExtraBold"/>
                  <a:cs typeface="Raleway ExtraBold"/>
                </a:rPr>
                <a:t>Property Business Improvement District Renewal</a:t>
              </a: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835025" y="4065693"/>
              <a:ext cx="6980372" cy="10196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b="1" dirty="0">
                  <a:solidFill>
                    <a:srgbClr val="FFFFFF"/>
                  </a:solidFill>
                  <a:latin typeface="Raleway Light"/>
                  <a:cs typeface="Raleway Light"/>
                </a:rPr>
                <a:t>Folsom City Council</a:t>
              </a:r>
            </a:p>
            <a:p>
              <a:pPr algn="l"/>
              <a:r>
                <a:rPr lang="en-US" sz="1800" b="1" dirty="0">
                  <a:solidFill>
                    <a:srgbClr val="FFFFFF"/>
                  </a:solidFill>
                  <a:latin typeface="Raleway Light"/>
                  <a:cs typeface="Raleway Light"/>
                </a:rPr>
                <a:t>March 28, 2023</a:t>
              </a:r>
            </a:p>
            <a:p>
              <a:pPr algn="l"/>
              <a:endParaRPr lang="en-US" sz="1800" dirty="0">
                <a:solidFill>
                  <a:srgbClr val="FFFFFF"/>
                </a:solidFill>
                <a:latin typeface="Raleway Light"/>
                <a:cs typeface="Raleway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76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8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1403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4EA79-95DE-4D60-A606-EA6A97B16121}"/>
              </a:ext>
            </a:extLst>
          </p:cNvPr>
          <p:cNvSpPr txBox="1">
            <a:spLocks/>
          </p:cNvSpPr>
          <p:nvPr/>
        </p:nvSpPr>
        <p:spPr>
          <a:xfrm>
            <a:off x="941384" y="483461"/>
            <a:ext cx="9510716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Steps to Renewal</a:t>
            </a:r>
          </a:p>
          <a:p>
            <a:r>
              <a:rPr lang="en-US" sz="3200" i="1" dirty="0">
                <a:solidFill>
                  <a:srgbClr val="F18328"/>
                </a:solidFill>
              </a:rPr>
              <a:t>Timeline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BCDE0F4-C6D3-8A5B-8D94-CE5B3CF26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76"/>
          <a:stretch/>
        </p:blipFill>
        <p:spPr>
          <a:xfrm>
            <a:off x="1739900" y="1660974"/>
            <a:ext cx="8629395" cy="45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rned off laptop computer on top of brown wooden table">
            <a:extLst>
              <a:ext uri="{FF2B5EF4-FFF2-40B4-BE49-F238E27FC236}">
                <a16:creationId xmlns:a16="http://schemas.microsoft.com/office/drawing/2014/main" id="{8728CAA3-6CE9-4E5D-8238-FDB2AB12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120523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29245" y="931968"/>
            <a:ext cx="7778439" cy="1569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ctr"/>
            <a:r>
              <a:rPr lang="en-US" sz="8000" dirty="0">
                <a:solidFill>
                  <a:srgbClr val="F18328"/>
                </a:solidFill>
              </a:rPr>
              <a:t>Q &amp; A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02493" y="2809033"/>
            <a:ext cx="8831942" cy="437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Raleway Medium"/>
                <a:ea typeface="+mn-ea"/>
                <a:cs typeface="Raleway Medium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 Medium"/>
                <a:ea typeface="+mn-ea"/>
                <a:cs typeface="Raleway Medium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 Medium"/>
                <a:ea typeface="+mn-ea"/>
                <a:cs typeface="Raleway Medium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 Medium"/>
                <a:ea typeface="+mn-ea"/>
                <a:cs typeface="Raleway Medium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 Medium"/>
                <a:ea typeface="+mn-ea"/>
                <a:cs typeface="Raleway Medium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Emily Brown</a:t>
            </a:r>
          </a:p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</a:rPr>
              <a:t>ebrown@civitasadvisors.com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916-437-4300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"/>
            <a:ext cx="244929" cy="6857999"/>
          </a:xfrm>
          <a:prstGeom prst="rect">
            <a:avLst/>
          </a:prstGeom>
          <a:solidFill>
            <a:srgbClr val="F18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4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C5991D-A6F9-F74D-968F-8551BCF8EF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61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BB1994-1265-E244-B981-CEF8F7B4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672" y="1579563"/>
            <a:ext cx="10028655" cy="30051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Property and Business Improvement District?</a:t>
            </a:r>
          </a:p>
        </p:txBody>
      </p:sp>
    </p:spTree>
    <p:extLst>
      <p:ext uri="{BB962C8B-B14F-4D97-AF65-F5344CB8AC3E}">
        <p14:creationId xmlns:p14="http://schemas.microsoft.com/office/powerpoint/2010/main" val="183745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3847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12192000" cy="6384758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61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7C31-0D97-AA47-9821-1011DDC2D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843"/>
            <a:ext cx="10515600" cy="383431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500" dirty="0">
                <a:solidFill>
                  <a:schemeClr val="bg1"/>
                </a:solidFill>
              </a:rPr>
              <a:t>A property and business improvement district (PBID) is a stable funding source for organizations of property owners working to improve their commercial corridor.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5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500" dirty="0">
                <a:solidFill>
                  <a:schemeClr val="bg1"/>
                </a:solidFill>
              </a:rPr>
              <a:t>Owners within the district work together to make significant improvements, attract consumers, new businesses, and develop the area.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3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388100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48" y="700405"/>
            <a:ext cx="10936705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Does a PBID work?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849" y="2459504"/>
            <a:ext cx="10780303" cy="1938992"/>
            <a:chOff x="653144" y="2244538"/>
            <a:chExt cx="10780303" cy="1938992"/>
          </a:xfrm>
        </p:grpSpPr>
        <p:sp>
          <p:nvSpPr>
            <p:cNvPr id="5" name="TextBox 4"/>
            <p:cNvSpPr txBox="1"/>
            <p:nvPr/>
          </p:nvSpPr>
          <p:spPr>
            <a:xfrm>
              <a:off x="653144" y="2475371"/>
              <a:ext cx="291508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Raleway Medium"/>
                  <a:cs typeface="Raleway Medium"/>
                </a:rPr>
                <a:t>Property Owner pays an assessment…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95969" y="2244538"/>
              <a:ext cx="2740630" cy="1938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en-US" sz="3000" dirty="0">
                  <a:solidFill>
                    <a:schemeClr val="bg1"/>
                  </a:solidFill>
                  <a:latin typeface="Raleway Medium"/>
                  <a:cs typeface="Raleway Medium"/>
                </a:rPr>
                <a:t>Collected by the County on the property tax bill</a:t>
              </a:r>
              <a:r>
                <a:rPr lang="mr-IN" sz="3000" dirty="0">
                  <a:solidFill>
                    <a:schemeClr val="bg1"/>
                  </a:solidFill>
                  <a:latin typeface="Raleway Medium"/>
                  <a:cs typeface="Raleway Medium"/>
                </a:rPr>
                <a:t>…</a:t>
              </a:r>
              <a:endParaRPr lang="en-US" sz="3000" dirty="0">
                <a:solidFill>
                  <a:schemeClr val="bg1"/>
                </a:solidFill>
                <a:latin typeface="Raleway Medium"/>
                <a:cs typeface="Raleway Medium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77326" y="2475370"/>
              <a:ext cx="2756121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3pPr marL="0" lvl="2">
                <a:defRPr sz="1500">
                  <a:solidFill>
                    <a:srgbClr val="7A7C7F"/>
                  </a:solidFill>
                  <a:latin typeface="Raleway Medium"/>
                  <a:cs typeface="Raleway Medium"/>
                </a:defRPr>
              </a:lvl3pPr>
            </a:lstStyle>
            <a:p>
              <a:r>
                <a:rPr lang="en-US" sz="3000" dirty="0">
                  <a:solidFill>
                    <a:schemeClr val="bg1"/>
                  </a:solidFill>
                  <a:latin typeface="Raleway Medium"/>
                  <a:cs typeface="Raleway Medium"/>
                </a:rPr>
                <a:t>And managed by a nonprofit corporation.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719962" y="2873621"/>
              <a:ext cx="762000" cy="680065"/>
            </a:xfrm>
            <a:prstGeom prst="rightArrow">
              <a:avLst/>
            </a:prstGeom>
            <a:solidFill>
              <a:srgbClr val="F183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639495" y="2873621"/>
              <a:ext cx="762000" cy="680065"/>
            </a:xfrm>
            <a:prstGeom prst="rightArrow">
              <a:avLst/>
            </a:prstGeom>
            <a:solidFill>
              <a:srgbClr val="F1832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450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224435719.jpg">
            <a:extLst>
              <a:ext uri="{FF2B5EF4-FFF2-40B4-BE49-F238E27FC236}">
                <a16:creationId xmlns:a16="http://schemas.microsoft.com/office/drawing/2014/main" id="{7A568014-E1B5-4B6A-AD96-CE447F9CB9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3687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57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2F0AC-FED6-9B49-8A66-9C824498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092"/>
            <a:ext cx="10100510" cy="12945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Historic Folsom PBID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accent2"/>
                </a:solidFill>
              </a:rPr>
              <a:t>History &amp;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69C28-704A-1F43-B3E5-EE2844A5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Formed in 2008 for an initial term of 5 years</a:t>
            </a:r>
          </a:p>
          <a:p>
            <a:r>
              <a:rPr lang="en-US" dirty="0">
                <a:solidFill>
                  <a:schemeClr val="bg1"/>
                </a:solidFill>
              </a:rPr>
              <a:t>Renewed in 2013 for 10-year term</a:t>
            </a:r>
          </a:p>
          <a:p>
            <a:r>
              <a:rPr lang="en-US" dirty="0">
                <a:solidFill>
                  <a:schemeClr val="bg1"/>
                </a:solidFill>
              </a:rPr>
              <a:t>Current district will sunset on December 31, 2023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Services: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-Advocacy and Program Coordination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-Image Enhancement and Marketing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-Enhanced Maintenance</a:t>
            </a:r>
          </a:p>
        </p:txBody>
      </p:sp>
    </p:spTree>
    <p:extLst>
      <p:ext uri="{BB962C8B-B14F-4D97-AF65-F5344CB8AC3E}">
        <p14:creationId xmlns:p14="http://schemas.microsoft.com/office/powerpoint/2010/main" val="282368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8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4EA79-95DE-4D60-A606-EA6A97B16121}"/>
              </a:ext>
            </a:extLst>
          </p:cNvPr>
          <p:cNvSpPr txBox="1">
            <a:spLocks/>
          </p:cNvSpPr>
          <p:nvPr/>
        </p:nvSpPr>
        <p:spPr>
          <a:xfrm>
            <a:off x="941384" y="483461"/>
            <a:ext cx="9510716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Steps to Renewal</a:t>
            </a:r>
          </a:p>
          <a:p>
            <a:r>
              <a:rPr lang="en-US" sz="3200" i="1" dirty="0">
                <a:solidFill>
                  <a:srgbClr val="F18328"/>
                </a:solidFill>
              </a:rPr>
              <a:t>Outreach &amp; Consensus Building!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315025-7856-4EF1-BE63-1BCC2D201442}"/>
              </a:ext>
            </a:extLst>
          </p:cNvPr>
          <p:cNvSpPr txBox="1">
            <a:spLocks/>
          </p:cNvSpPr>
          <p:nvPr/>
        </p:nvSpPr>
        <p:spPr>
          <a:xfrm>
            <a:off x="941384" y="2497201"/>
            <a:ext cx="8341854" cy="387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A </a:t>
            </a:r>
            <a:r>
              <a:rPr lang="en-US" sz="2800" b="1" dirty="0">
                <a:solidFill>
                  <a:srgbClr val="F18328"/>
                </a:solidFill>
                <a:latin typeface="Raleway Medium" panose="020B0603030101060003" pitchFamily="34" charset="0"/>
              </a:rPr>
              <a:t>crucial</a:t>
            </a: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 step to renewing the PBID is gathering support from property owners within the proposed district</a:t>
            </a:r>
          </a:p>
          <a:p>
            <a:endParaRPr lang="en-US" sz="2800" dirty="0">
              <a:solidFill>
                <a:schemeClr val="bg1"/>
              </a:solidFill>
              <a:latin typeface="Raleway Medium" panose="020B06030301010600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Since June 2022: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Newsletters to property owners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Community meetings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One-on-one stakeholder meetings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8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8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4EA79-95DE-4D60-A606-EA6A97B16121}"/>
              </a:ext>
            </a:extLst>
          </p:cNvPr>
          <p:cNvSpPr txBox="1">
            <a:spLocks/>
          </p:cNvSpPr>
          <p:nvPr/>
        </p:nvSpPr>
        <p:spPr>
          <a:xfrm>
            <a:off x="941384" y="483461"/>
            <a:ext cx="9510716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Steps to Renewal</a:t>
            </a:r>
          </a:p>
          <a:p>
            <a:r>
              <a:rPr lang="en-US" sz="3200" i="1" dirty="0">
                <a:solidFill>
                  <a:srgbClr val="F18328"/>
                </a:solidFill>
              </a:rPr>
              <a:t>Management District Plan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315025-7856-4EF1-BE63-1BCC2D201442}"/>
              </a:ext>
            </a:extLst>
          </p:cNvPr>
          <p:cNvSpPr txBox="1">
            <a:spLocks/>
          </p:cNvSpPr>
          <p:nvPr/>
        </p:nvSpPr>
        <p:spPr>
          <a:xfrm>
            <a:off x="941384" y="2497201"/>
            <a:ext cx="8341854" cy="387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The Management District Plan (</a:t>
            </a:r>
            <a:r>
              <a:rPr lang="en-US" sz="2800" dirty="0">
                <a:solidFill>
                  <a:srgbClr val="F18328"/>
                </a:solidFill>
                <a:latin typeface="Raleway Medium" panose="020B0603030101060003" pitchFamily="34" charset="0"/>
              </a:rPr>
              <a:t>MDP</a:t>
            </a: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) is the back-bone and legal framework for the PBID</a:t>
            </a:r>
          </a:p>
          <a:p>
            <a:endParaRPr lang="en-US" sz="2800" dirty="0">
              <a:solidFill>
                <a:schemeClr val="bg1"/>
              </a:solidFill>
              <a:latin typeface="Raleway Medium" panose="020B06030301010600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District Parameters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District boundaries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Budget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Assessment methodology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Term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Governance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2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8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4EA79-95DE-4D60-A606-EA6A97B16121}"/>
              </a:ext>
            </a:extLst>
          </p:cNvPr>
          <p:cNvSpPr txBox="1">
            <a:spLocks/>
          </p:cNvSpPr>
          <p:nvPr/>
        </p:nvSpPr>
        <p:spPr>
          <a:xfrm>
            <a:off x="941384" y="483461"/>
            <a:ext cx="9510716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Steps to Renewal</a:t>
            </a:r>
          </a:p>
          <a:p>
            <a:r>
              <a:rPr lang="en-US" sz="3200" i="1" dirty="0">
                <a:solidFill>
                  <a:srgbClr val="F18328"/>
                </a:solidFill>
              </a:rPr>
              <a:t>Petition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315025-7856-4EF1-BE63-1BCC2D201442}"/>
              </a:ext>
            </a:extLst>
          </p:cNvPr>
          <p:cNvSpPr txBox="1">
            <a:spLocks/>
          </p:cNvSpPr>
          <p:nvPr/>
        </p:nvSpPr>
        <p:spPr>
          <a:xfrm>
            <a:off x="941384" y="2497201"/>
            <a:ext cx="8341854" cy="387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The law requires petitions must be signed by property owners who will pay more than 50% of the total assessment; petitions are weighted by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Raleway Medium" panose="020B06030301010600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The steering committee (AKA Folsom Historic District Association) drives this effort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Raleway Medium" panose="020B06030301010600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Once enough petitions are collected, the district can proceed with the hearing and ballot process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4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8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368716"/>
          </a:xfrm>
          <a:prstGeom prst="rect">
            <a:avLst/>
          </a:prstGeom>
          <a:gradFill flip="none" rotWithShape="1">
            <a:gsLst>
              <a:gs pos="32000">
                <a:srgbClr val="004671">
                  <a:alpha val="73000"/>
                </a:srgbClr>
              </a:gs>
              <a:gs pos="100000">
                <a:srgbClr val="000000">
                  <a:alpha val="61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4EA79-95DE-4D60-A606-EA6A97B16121}"/>
              </a:ext>
            </a:extLst>
          </p:cNvPr>
          <p:cNvSpPr txBox="1">
            <a:spLocks/>
          </p:cNvSpPr>
          <p:nvPr/>
        </p:nvSpPr>
        <p:spPr>
          <a:xfrm>
            <a:off x="941384" y="483461"/>
            <a:ext cx="9510716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Steps to Renewal</a:t>
            </a:r>
          </a:p>
          <a:p>
            <a:r>
              <a:rPr lang="en-US" sz="3200" i="1" dirty="0">
                <a:solidFill>
                  <a:srgbClr val="F18328"/>
                </a:solidFill>
              </a:rPr>
              <a:t>Hearings &amp; Balloting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315025-7856-4EF1-BE63-1BCC2D201442}"/>
              </a:ext>
            </a:extLst>
          </p:cNvPr>
          <p:cNvSpPr txBox="1">
            <a:spLocks/>
          </p:cNvSpPr>
          <p:nvPr/>
        </p:nvSpPr>
        <p:spPr>
          <a:xfrm>
            <a:off x="941383" y="2497201"/>
            <a:ext cx="9064765" cy="387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A ballot is sent to all property owners within the proposed district after a Resolution of Intention at City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Raleway Medium" panose="020B06030301010600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Raleway Medium" panose="020B0603030101060003" pitchFamily="34" charset="0"/>
              </a:rPr>
              <a:t>45 days later, the ballots are counted – if there are more YES than NO ballots, weighted by assessment amount, Council may renew the PBID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69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8469</TotalTime>
  <Words>359</Words>
  <Application>Microsoft Macintosh PowerPoint</Application>
  <PresentationFormat>Widescreen</PresentationFormat>
  <Paragraphs>71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Raleway ExtraBold</vt:lpstr>
      <vt:lpstr>Raleway Light</vt:lpstr>
      <vt:lpstr>Raleway Medium</vt:lpstr>
      <vt:lpstr>Office Theme</vt:lpstr>
      <vt:lpstr>PowerPoint Presentation</vt:lpstr>
      <vt:lpstr>What is a  Property and Business Improvement District?</vt:lpstr>
      <vt:lpstr>PowerPoint Presentation</vt:lpstr>
      <vt:lpstr>How Does a PBID work?</vt:lpstr>
      <vt:lpstr>Historic Folsom PBID History &amp;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Brainerd, Sean</dc:creator>
  <cp:lastModifiedBy>Emily Brown</cp:lastModifiedBy>
  <cp:revision>164</cp:revision>
  <cp:lastPrinted>2021-06-28T21:40:05Z</cp:lastPrinted>
  <dcterms:created xsi:type="dcterms:W3CDTF">2016-11-03T17:32:20Z</dcterms:created>
  <dcterms:modified xsi:type="dcterms:W3CDTF">2023-03-13T22:29:55Z</dcterms:modified>
</cp:coreProperties>
</file>