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7" r:id="rId2"/>
    <p:sldId id="291" r:id="rId3"/>
    <p:sldId id="292" r:id="rId4"/>
    <p:sldId id="309" r:id="rId5"/>
    <p:sldId id="312" r:id="rId6"/>
    <p:sldId id="353" r:id="rId7"/>
    <p:sldId id="354" r:id="rId8"/>
    <p:sldId id="355" r:id="rId9"/>
    <p:sldId id="356" r:id="rId10"/>
    <p:sldId id="357" r:id="rId11"/>
    <p:sldId id="358" r:id="rId12"/>
    <p:sldId id="359" r:id="rId13"/>
    <p:sldId id="360" r:id="rId14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91C13"/>
    <a:srgbClr val="156083"/>
    <a:srgbClr val="665F54"/>
    <a:srgbClr val="B1AFAC"/>
    <a:srgbClr val="DEBF87"/>
    <a:srgbClr val="457E76"/>
    <a:srgbClr val="F4F4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6F9252B-ECAE-409E-AB9B-88A232B0A15C}" v="1" dt="2023-03-28T23:02:14.15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02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65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88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748F976-909A-4AD5-836D-E442A628667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34F59B0-4570-4FAE-958E-052F9EA2606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80D72F7-46B4-4047-890E-3D8B017EEC19}" type="datetimeFigureOut">
              <a:rPr lang="en-US" smtClean="0"/>
              <a:t>3/28/2023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043191-9F03-4800-9546-2B465094191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AE762E-0B86-4655-8B5C-79D6EF11C98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01432B0-98EB-447E-803B-FFC90FC8CD9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08922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CF77DEF-AF61-4E0E-B81D-0A27291A901C}" type="datetimeFigureOut">
              <a:rPr lang="en-US" smtClean="0"/>
              <a:t>3/28/2023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BF922EC-6BE4-44AB-BD28-DD2BDE19BF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82441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F922EC-6BE4-44AB-BD28-DD2BDE19BFE2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9681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FCEC48A9-C25D-46B7-9044-92C158BD033F}"/>
              </a:ext>
            </a:extLst>
          </p:cNvPr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221226" y="228138"/>
            <a:ext cx="11747090" cy="482318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/>
            </a:lvl1pPr>
          </a:lstStyle>
          <a:p>
            <a:r>
              <a:rPr lang="en-US" dirty="0"/>
              <a:t>-- Insert Image Here -- Choose your own image, formatted to 1924x790 pixels, or choose from pre-formatted images in the “Intro Slide Images” folder on the Employee Communications Drive. To insert image click the pictures icon in the center of this frame.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DA30A57-B7CB-4078-B07B-17CC53777D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5102942"/>
            <a:ext cx="12191999" cy="1761211"/>
          </a:xfrm>
          <a:prstGeom prst="rect">
            <a:avLst/>
          </a:prstGeo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831E32AB-604E-4CB5-A102-A7D0025A303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98463" y="5500688"/>
            <a:ext cx="8486775" cy="958850"/>
          </a:xfrm>
          <a:prstGeom prst="rect">
            <a:avLst/>
          </a:prstGeom>
        </p:spPr>
        <p:txBody>
          <a:bodyPr lIns="0" tIns="0" bIns="0" anchor="ctr" anchorCtr="0"/>
          <a:lstStyle>
            <a:lvl1pPr marL="0" indent="0">
              <a:buNone/>
              <a:defRPr sz="4000">
                <a:solidFill>
                  <a:srgbClr val="F4F4F4"/>
                </a:solidFill>
                <a:latin typeface="Domine" panose="02040503040403060204" pitchFamily="18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3729868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5E911BD-B9F3-4C2B-92E8-41E6300C9A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47237" y="-67587"/>
            <a:ext cx="12286476" cy="1711015"/>
          </a:xfrm>
          <a:prstGeom prst="rect">
            <a:avLst/>
          </a:prstGeom>
        </p:spPr>
      </p:pic>
      <p:pic>
        <p:nvPicPr>
          <p:cNvPr id="5" name="Picture 4" descr="Shape, rectangle&#10;&#10;Description automatically generated">
            <a:extLst>
              <a:ext uri="{FF2B5EF4-FFF2-40B4-BE49-F238E27FC236}">
                <a16:creationId xmlns:a16="http://schemas.microsoft.com/office/drawing/2014/main" id="{9E88BCD8-AD84-4E72-806F-BBE66F4B3A8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239" y="1381142"/>
            <a:ext cx="12286477" cy="5562377"/>
          </a:xfrm>
          <a:prstGeom prst="rect">
            <a:avLst/>
          </a:prstGeom>
        </p:spPr>
      </p:pic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D54A74CE-27F1-40A1-8029-74A8827ACDB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23453" y="308495"/>
            <a:ext cx="8486775" cy="958850"/>
          </a:xfrm>
          <a:prstGeom prst="rect">
            <a:avLst/>
          </a:prstGeom>
        </p:spPr>
        <p:txBody>
          <a:bodyPr lIns="0" tIns="0" bIns="0" anchor="ctr" anchorCtr="0"/>
          <a:lstStyle>
            <a:lvl1pPr marL="0" indent="0">
              <a:buNone/>
              <a:defRPr sz="4000">
                <a:solidFill>
                  <a:srgbClr val="F4F4F4"/>
                </a:solidFill>
                <a:latin typeface="Domine" panose="02040503040403060204" pitchFamily="18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CE6DF7E-F238-49C1-AD5D-5A9A839D37EC}"/>
              </a:ext>
            </a:extLst>
          </p:cNvPr>
          <p:cNvSpPr txBox="1"/>
          <p:nvPr userDrawn="1"/>
        </p:nvSpPr>
        <p:spPr>
          <a:xfrm>
            <a:off x="11097791" y="6410432"/>
            <a:ext cx="9275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B18E0331-11B7-4AE2-8AD4-B5237A0BB48C}" type="slidenum">
              <a:rPr lang="en-US" sz="140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en-US" sz="14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875675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5E911BD-B9F3-4C2B-92E8-41E6300C9A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47237" y="-67587"/>
            <a:ext cx="12286476" cy="1711015"/>
          </a:xfrm>
          <a:prstGeom prst="rect">
            <a:avLst/>
          </a:prstGeom>
        </p:spPr>
      </p:pic>
      <p:pic>
        <p:nvPicPr>
          <p:cNvPr id="5" name="Picture 4" descr="Shape, rectangle&#10;&#10;Description automatically generated">
            <a:extLst>
              <a:ext uri="{FF2B5EF4-FFF2-40B4-BE49-F238E27FC236}">
                <a16:creationId xmlns:a16="http://schemas.microsoft.com/office/drawing/2014/main" id="{9E88BCD8-AD84-4E72-806F-BBE66F4B3A8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239" y="1381142"/>
            <a:ext cx="12286477" cy="5562377"/>
          </a:xfrm>
          <a:prstGeom prst="rect">
            <a:avLst/>
          </a:prstGeom>
        </p:spPr>
      </p:pic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D54A74CE-27F1-40A1-8029-74A8827ACDB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23453" y="308495"/>
            <a:ext cx="8486775" cy="958850"/>
          </a:xfrm>
          <a:prstGeom prst="rect">
            <a:avLst/>
          </a:prstGeom>
        </p:spPr>
        <p:txBody>
          <a:bodyPr lIns="0" tIns="0" bIns="0" anchor="ctr" anchorCtr="0"/>
          <a:lstStyle>
            <a:lvl1pPr marL="0" indent="0">
              <a:buNone/>
              <a:defRPr sz="4000">
                <a:solidFill>
                  <a:srgbClr val="F4F4F4"/>
                </a:solidFill>
                <a:latin typeface="Domine" panose="02040503040403060204" pitchFamily="18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9EEA35-3B55-401A-A474-66691E8131F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50043" y="1770063"/>
            <a:ext cx="11491913" cy="47799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7DFF964-1CFF-4228-9878-643007716D8E}"/>
              </a:ext>
            </a:extLst>
          </p:cNvPr>
          <p:cNvSpPr txBox="1"/>
          <p:nvPr userDrawn="1"/>
        </p:nvSpPr>
        <p:spPr>
          <a:xfrm>
            <a:off x="11097791" y="6410432"/>
            <a:ext cx="9275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B18E0331-11B7-4AE2-8AD4-B5237A0BB48C}" type="slidenum">
              <a:rPr lang="en-US" sz="140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en-US" sz="14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83302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Text, Right Image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5E911BD-B9F3-4C2B-92E8-41E6300C9A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47237" y="-67587"/>
            <a:ext cx="12286476" cy="1711015"/>
          </a:xfrm>
          <a:prstGeom prst="rect">
            <a:avLst/>
          </a:prstGeom>
        </p:spPr>
      </p:pic>
      <p:pic>
        <p:nvPicPr>
          <p:cNvPr id="5" name="Picture 4" descr="Shape, rectangle&#10;&#10;Description automatically generated">
            <a:extLst>
              <a:ext uri="{FF2B5EF4-FFF2-40B4-BE49-F238E27FC236}">
                <a16:creationId xmlns:a16="http://schemas.microsoft.com/office/drawing/2014/main" id="{9E88BCD8-AD84-4E72-806F-BBE66F4B3A8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239" y="1381142"/>
            <a:ext cx="12286477" cy="5562377"/>
          </a:xfrm>
          <a:prstGeom prst="rect">
            <a:avLst/>
          </a:prstGeom>
        </p:spPr>
      </p:pic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D54A74CE-27F1-40A1-8029-74A8827ACDB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23453" y="308495"/>
            <a:ext cx="8486775" cy="958850"/>
          </a:xfrm>
          <a:prstGeom prst="rect">
            <a:avLst/>
          </a:prstGeom>
        </p:spPr>
        <p:txBody>
          <a:bodyPr lIns="0" tIns="0" bIns="0" anchor="ctr" anchorCtr="0"/>
          <a:lstStyle>
            <a:lvl1pPr marL="0" indent="0">
              <a:buNone/>
              <a:defRPr sz="4000">
                <a:solidFill>
                  <a:srgbClr val="F4F4F4"/>
                </a:solidFill>
                <a:latin typeface="Domine" panose="02040503040403060204" pitchFamily="18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EB1F3D-09CE-4800-885A-7425F35DA9F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95059" y="1775893"/>
            <a:ext cx="7604296" cy="47736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ED2CCD8-ABCD-41C2-B99F-8122216A806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189684" y="1775893"/>
            <a:ext cx="3625850" cy="4774132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1F3E273-68D7-4ED5-A24A-D8C85B6D257B}"/>
              </a:ext>
            </a:extLst>
          </p:cNvPr>
          <p:cNvSpPr txBox="1"/>
          <p:nvPr userDrawn="1"/>
        </p:nvSpPr>
        <p:spPr>
          <a:xfrm>
            <a:off x="11097791" y="6410432"/>
            <a:ext cx="9275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B18E0331-11B7-4AE2-8AD4-B5237A0BB48C}" type="slidenum">
              <a:rPr lang="en-US" sz="140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en-US" sz="14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15119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Image, Right Text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5E911BD-B9F3-4C2B-92E8-41E6300C9A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47237" y="-67587"/>
            <a:ext cx="12286476" cy="1711015"/>
          </a:xfrm>
          <a:prstGeom prst="rect">
            <a:avLst/>
          </a:prstGeom>
        </p:spPr>
      </p:pic>
      <p:pic>
        <p:nvPicPr>
          <p:cNvPr id="5" name="Picture 4" descr="Shape, rectangle&#10;&#10;Description automatically generated">
            <a:extLst>
              <a:ext uri="{FF2B5EF4-FFF2-40B4-BE49-F238E27FC236}">
                <a16:creationId xmlns:a16="http://schemas.microsoft.com/office/drawing/2014/main" id="{9E88BCD8-AD84-4E72-806F-BBE66F4B3A8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239" y="1381142"/>
            <a:ext cx="12286477" cy="5562377"/>
          </a:xfrm>
          <a:prstGeom prst="rect">
            <a:avLst/>
          </a:prstGeom>
        </p:spPr>
      </p:pic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D54A74CE-27F1-40A1-8029-74A8827ACDB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23453" y="308495"/>
            <a:ext cx="8486775" cy="958850"/>
          </a:xfrm>
          <a:prstGeom prst="rect">
            <a:avLst/>
          </a:prstGeom>
        </p:spPr>
        <p:txBody>
          <a:bodyPr lIns="0" tIns="0" bIns="0" anchor="ctr" anchorCtr="0"/>
          <a:lstStyle>
            <a:lvl1pPr marL="0" indent="0">
              <a:buNone/>
              <a:defRPr sz="4000">
                <a:solidFill>
                  <a:srgbClr val="F4F4F4"/>
                </a:solidFill>
                <a:latin typeface="Domine" panose="02040503040403060204" pitchFamily="18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EB1F3D-09CE-4800-885A-7425F35DA9F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211238" y="1775893"/>
            <a:ext cx="7604296" cy="47736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ED2CCD8-ABCD-41C2-B99F-8122216A806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6466" y="1775893"/>
            <a:ext cx="3625850" cy="4774132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A2DCFA6-3357-42AA-ABAA-A693075D7219}"/>
              </a:ext>
            </a:extLst>
          </p:cNvPr>
          <p:cNvSpPr txBox="1"/>
          <p:nvPr userDrawn="1"/>
        </p:nvSpPr>
        <p:spPr>
          <a:xfrm>
            <a:off x="11097791" y="6410432"/>
            <a:ext cx="9275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B18E0331-11B7-4AE2-8AD4-B5237A0BB48C}" type="slidenum">
              <a:rPr lang="en-US" sz="140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en-US" sz="14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06382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8984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6C4ABA6-7F77-4CE3-B0EC-A208AF745D7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52093" y="5554398"/>
            <a:ext cx="9397297" cy="927484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2400" dirty="0"/>
              <a:t>Resolution No. 11015 – A Resolution Adopting the City of Folsom Strategic Plan, FY2023-24 through FY2027-28</a:t>
            </a:r>
          </a:p>
        </p:txBody>
      </p:sp>
      <p:pic>
        <p:nvPicPr>
          <p:cNvPr id="7" name="Picture Placeholder 6" descr="A picture containing nature, plant, surrounded, shore&#10;&#10;Description automatically generated">
            <a:extLst>
              <a:ext uri="{FF2B5EF4-FFF2-40B4-BE49-F238E27FC236}">
                <a16:creationId xmlns:a16="http://schemas.microsoft.com/office/drawing/2014/main" id="{977EE73E-53E6-4FEB-AB0F-3BF4C6B99F0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" b="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632264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0EFD2762-68A5-4F58-8BFE-919DBF5B93E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76275" y="321830"/>
            <a:ext cx="8486775" cy="958850"/>
          </a:xfrm>
        </p:spPr>
        <p:txBody>
          <a:bodyPr/>
          <a:lstStyle/>
          <a:p>
            <a:r>
              <a:rPr lang="en-US" dirty="0"/>
              <a:t>Goals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CA6EBC5-6DA6-C6D0-7DE0-82ED2A57C323}"/>
              </a:ext>
            </a:extLst>
          </p:cNvPr>
          <p:cNvSpPr txBox="1"/>
          <p:nvPr/>
        </p:nvSpPr>
        <p:spPr>
          <a:xfrm>
            <a:off x="836073" y="2006353"/>
            <a:ext cx="112020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18ACBBC-C626-98C9-8B99-9AF02408D998}"/>
              </a:ext>
            </a:extLst>
          </p:cNvPr>
          <p:cNvSpPr txBox="1"/>
          <p:nvPr/>
        </p:nvSpPr>
        <p:spPr>
          <a:xfrm>
            <a:off x="775113" y="1704560"/>
            <a:ext cx="11202047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Goal A: Financial Stability and Sustainability:</a:t>
            </a:r>
          </a:p>
          <a:p>
            <a:pPr algn="l"/>
            <a:r>
              <a:rPr lang="en-US" sz="20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Support fiscal health through long-term planning, cost control, heightened efficiency, increased revenue, and cost recovery.</a:t>
            </a:r>
          </a:p>
          <a:p>
            <a:pPr algn="l"/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sz="20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Goal B: Public Safety and Infrastructure:</a:t>
            </a:r>
          </a:p>
          <a:p>
            <a:pPr algn="l"/>
            <a:r>
              <a:rPr lang="en-US" sz="20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Enhance provision of public safety resources, invest in technological solutions, and maintain, repair, and improve public facilities and infrastructure.</a:t>
            </a:r>
          </a:p>
          <a:p>
            <a:pPr algn="l"/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sz="20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Goal C: Economic and Community Development:</a:t>
            </a:r>
          </a:p>
          <a:p>
            <a:pPr algn="l"/>
            <a:r>
              <a:rPr lang="en-US" sz="20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Promote effective use of existing amenities and resources to create future opportunities that enrich the community.</a:t>
            </a:r>
          </a:p>
          <a:p>
            <a:pPr algn="l"/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sz="20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Goal D: Organization Effectiveness:</a:t>
            </a:r>
          </a:p>
          <a:p>
            <a:pPr algn="l"/>
            <a:r>
              <a:rPr lang="en-US" sz="20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Build strong connections and support for the community and employees through a commitment to local government best practices and employee development, support, and retention to meet community needs.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17870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0EFD2762-68A5-4F58-8BFE-919DBF5B93E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76275" y="321830"/>
            <a:ext cx="8486775" cy="958850"/>
          </a:xfrm>
        </p:spPr>
        <p:txBody>
          <a:bodyPr/>
          <a:lstStyle/>
          <a:p>
            <a:r>
              <a:rPr lang="en-US" dirty="0"/>
              <a:t>City Council Priorities </a:t>
            </a:r>
          </a:p>
          <a:p>
            <a:r>
              <a:rPr lang="en-US" dirty="0"/>
              <a:t>(First Two Years)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CA6EBC5-6DA6-C6D0-7DE0-82ED2A57C323}"/>
              </a:ext>
            </a:extLst>
          </p:cNvPr>
          <p:cNvSpPr txBox="1"/>
          <p:nvPr/>
        </p:nvSpPr>
        <p:spPr>
          <a:xfrm>
            <a:off x="836073" y="2006353"/>
            <a:ext cx="112020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18ACBBC-C626-98C9-8B99-9AF02408D998}"/>
              </a:ext>
            </a:extLst>
          </p:cNvPr>
          <p:cNvSpPr txBox="1"/>
          <p:nvPr/>
        </p:nvSpPr>
        <p:spPr>
          <a:xfrm>
            <a:off x="917155" y="1864358"/>
            <a:ext cx="1120204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Identify a funding plan to expand police department facilities to meet department needs. (Goal B, Strategy 3)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000" b="0" i="0" u="none" strike="noStrike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Identify funding to increase police department staffing to meet community needs. (Goal B, Strategy 4)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000" b="0" i="0" u="none" strike="noStrike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Initiate technology solutions to streamline organization and improve efficiency. (Goal B, Strategy 9)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000" b="0" i="0" u="none" strike="noStrike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Complete the River District Master Plan to enhance the City’s waterfront and waterfront-adjacent recreation and development opportunities. (Goal C, Strategy 1)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000" b="0" i="0" u="none" strike="noStrike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Develop funding/sponsorship plan for the Johnny Cash Trail (JCT) art trail to increase tourism focused on Lake Natoma. (Goal C, Strategy 5)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13789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0EFD2762-68A5-4F58-8BFE-919DBF5B93E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76275" y="321830"/>
            <a:ext cx="8486775" cy="958850"/>
          </a:xfrm>
        </p:spPr>
        <p:txBody>
          <a:bodyPr/>
          <a:lstStyle/>
          <a:p>
            <a:r>
              <a:rPr lang="en-US" dirty="0"/>
              <a:t>Next Steps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CA6EBC5-6DA6-C6D0-7DE0-82ED2A57C323}"/>
              </a:ext>
            </a:extLst>
          </p:cNvPr>
          <p:cNvSpPr txBox="1"/>
          <p:nvPr/>
        </p:nvSpPr>
        <p:spPr>
          <a:xfrm>
            <a:off x="853828" y="1608641"/>
            <a:ext cx="112020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18ACBBC-C626-98C9-8B99-9AF02408D998}"/>
              </a:ext>
            </a:extLst>
          </p:cNvPr>
          <p:cNvSpPr txBox="1"/>
          <p:nvPr/>
        </p:nvSpPr>
        <p:spPr>
          <a:xfrm>
            <a:off x="578620" y="1608641"/>
            <a:ext cx="11202047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Implementation Action Plan:</a:t>
            </a:r>
          </a:p>
          <a:p>
            <a:pPr algn="l"/>
            <a:r>
              <a:rPr lang="en-US" sz="20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An Implementation Action Plan, contained in a separate document, provides further information. This includes the starting year, lead person and key tasks for each strategy. Timelines may be adjusted based on changing priorities, budget and personnel availability.</a:t>
            </a:r>
          </a:p>
          <a:p>
            <a:pPr algn="l"/>
            <a:endParaRPr lang="en-US" sz="2000" b="0" i="0" u="none" strike="noStrike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sz="20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Tracking and Reporting Progress:</a:t>
            </a:r>
          </a:p>
          <a:p>
            <a:pPr algn="l"/>
            <a:r>
              <a:rPr lang="en-US" sz="20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Progress reports will be provided to the City Council on a regular basis.</a:t>
            </a:r>
          </a:p>
          <a:p>
            <a:pPr algn="l"/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Our Road Map:</a:t>
            </a:r>
          </a:p>
          <a:p>
            <a:pPr algn="l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 Strategic Plan will guide financial, operational, and policy decisions starting from adoption through FY2027-28, with oversight by the City Manager in partnership and cooperation with the City Council and staff.</a:t>
            </a:r>
          </a:p>
          <a:p>
            <a:pPr algn="l"/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Updates/Changes:</a:t>
            </a:r>
          </a:p>
          <a:p>
            <a:pPr algn="l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Each fiscal year, the City Manager will bring the Strategic Plan to the City Council for review, updates, and changes as needed.</a:t>
            </a:r>
          </a:p>
        </p:txBody>
      </p:sp>
    </p:spTree>
    <p:extLst>
      <p:ext uri="{BB962C8B-B14F-4D97-AF65-F5344CB8AC3E}">
        <p14:creationId xmlns:p14="http://schemas.microsoft.com/office/powerpoint/2010/main" val="42948901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0EFD2762-68A5-4F58-8BFE-919DBF5B93E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76275" y="321830"/>
            <a:ext cx="8486775" cy="958850"/>
          </a:xfrm>
        </p:spPr>
        <p:txBody>
          <a:bodyPr/>
          <a:lstStyle/>
          <a:p>
            <a:r>
              <a:rPr lang="en-US" dirty="0"/>
              <a:t>Staff Recommendation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CA6EBC5-6DA6-C6D0-7DE0-82ED2A57C323}"/>
              </a:ext>
            </a:extLst>
          </p:cNvPr>
          <p:cNvSpPr txBox="1"/>
          <p:nvPr/>
        </p:nvSpPr>
        <p:spPr>
          <a:xfrm>
            <a:off x="836073" y="2006353"/>
            <a:ext cx="112020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FEDAF86-DB79-CC8A-6796-0F3413891393}"/>
              </a:ext>
            </a:extLst>
          </p:cNvPr>
          <p:cNvSpPr txBox="1"/>
          <p:nvPr/>
        </p:nvSpPr>
        <p:spPr>
          <a:xfrm>
            <a:off x="836073" y="2100439"/>
            <a:ext cx="10207748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en-US" sz="3600" dirty="0"/>
              <a:t>Staff respectfully requests that the City Council approve Resolution No. 11015 – A Resolution Adopting the City of Folsom Strategic Plan, FY2023-24 through FY2027-28</a:t>
            </a:r>
          </a:p>
        </p:txBody>
      </p:sp>
    </p:spTree>
    <p:extLst>
      <p:ext uri="{BB962C8B-B14F-4D97-AF65-F5344CB8AC3E}">
        <p14:creationId xmlns:p14="http://schemas.microsoft.com/office/powerpoint/2010/main" val="33922919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0EFD2762-68A5-4F58-8BFE-919DBF5B93E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76275" y="321830"/>
            <a:ext cx="8486775" cy="958850"/>
          </a:xfrm>
        </p:spPr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82CB0B7-E02A-D610-83E1-D9F5472035BF}"/>
              </a:ext>
            </a:extLst>
          </p:cNvPr>
          <p:cNvSpPr txBox="1"/>
          <p:nvPr/>
        </p:nvSpPr>
        <p:spPr>
          <a:xfrm>
            <a:off x="815753" y="2104187"/>
            <a:ext cx="11202047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Desire by City Manager and City Council to develop a City strategic plan to provide a road map to capture opportunities and address challenges over the next five years.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City Manager worked with the City Council on foundational strategic planning activities throughout the last year, with a commitment to delivering the strategic plan for adoption by the end of the third quarter of FY2022-23.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strategic planning process included gathering input from City Council Members, the City’s Executive Management Team, residents, other community stakeholders, and businesses.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43662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0EFD2762-68A5-4F58-8BFE-919DBF5B93E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76275" y="321830"/>
            <a:ext cx="8486775" cy="958850"/>
          </a:xfrm>
        </p:spPr>
        <p:txBody>
          <a:bodyPr/>
          <a:lstStyle/>
          <a:p>
            <a:r>
              <a:rPr lang="en-US" dirty="0"/>
              <a:t>Outreach Measures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CA6EBC5-6DA6-C6D0-7DE0-82ED2A57C323}"/>
              </a:ext>
            </a:extLst>
          </p:cNvPr>
          <p:cNvSpPr txBox="1"/>
          <p:nvPr/>
        </p:nvSpPr>
        <p:spPr>
          <a:xfrm>
            <a:off x="836073" y="2006353"/>
            <a:ext cx="112020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18ACBBC-C626-98C9-8B99-9AF02408D998}"/>
              </a:ext>
            </a:extLst>
          </p:cNvPr>
          <p:cNvSpPr txBox="1"/>
          <p:nvPr/>
        </p:nvSpPr>
        <p:spPr>
          <a:xfrm>
            <a:off x="676275" y="1686147"/>
            <a:ext cx="11202047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Individual Meetings with Each Council Member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Special Workshop with City Department Heads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Business Survey (125+ respondents)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“Folsom Listens” Community Survey (12,750 total comments and 4,858 surveys received)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28,926 C</a:t>
            </a:r>
            <a:r>
              <a:rPr lang="en-US" b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Open Sans SemiBold" panose="020B0706030804020204" pitchFamily="34" charset="0"/>
              </a:rPr>
              <a:t>ity mailers </a:t>
            </a:r>
            <a:endParaRPr lang="en-US" dirty="0">
              <a:effectLst/>
              <a:latin typeface="Myriad Pro SemiEx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43,070 C</a:t>
            </a:r>
            <a:r>
              <a:rPr lang="en-US" b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Open Sans SemiBold" panose="020B0706030804020204" pitchFamily="34" charset="0"/>
              </a:rPr>
              <a:t>ity e-messages </a:t>
            </a:r>
            <a:endParaRPr lang="en-US" dirty="0">
              <a:solidFill>
                <a:srgbClr val="000000"/>
              </a:solidFill>
              <a:effectLst/>
              <a:latin typeface="Myriad Pro SemiEx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785,453 C</a:t>
            </a:r>
            <a:r>
              <a:rPr lang="en-US" b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Open Sans SemiBold" panose="020B0706030804020204" pitchFamily="34" charset="0"/>
              </a:rPr>
              <a:t>ity-sponsored digital ad impressions </a:t>
            </a:r>
            <a:endParaRPr lang="en-US" dirty="0">
              <a:solidFill>
                <a:srgbClr val="000000"/>
              </a:solidFill>
              <a:effectLst/>
              <a:latin typeface="Myriad Pro SemiEx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45,000 reached with social media campaign </a:t>
            </a:r>
            <a:endParaRPr lang="en-US" dirty="0">
              <a:effectLst/>
              <a:latin typeface="Myriad Pro SemiEx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Mailed newsletter and e-newsletter articles distributed citywide </a:t>
            </a:r>
            <a:endParaRPr lang="en-US" dirty="0">
              <a:effectLst/>
              <a:latin typeface="Myriad Pro SemiEx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Feature column in the Folsom Telegraph</a:t>
            </a:r>
            <a:endParaRPr lang="en-US" dirty="0">
              <a:effectLst/>
              <a:latin typeface="Myriad Pro SemiEx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Informational website and frequently asked questions (FAQs)</a:t>
            </a:r>
            <a:endParaRPr lang="en-US" dirty="0">
              <a:effectLst/>
              <a:latin typeface="Myriad Pro SemiEx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Public Opinion Research (775+ responses in community satisfaction survey)</a:t>
            </a:r>
          </a:p>
          <a:p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Three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Special City Council Meetings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29074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0EFD2762-68A5-4F58-8BFE-919DBF5B93E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76275" y="321830"/>
            <a:ext cx="8486775" cy="958850"/>
          </a:xfrm>
        </p:spPr>
        <p:txBody>
          <a:bodyPr/>
          <a:lstStyle/>
          <a:p>
            <a:r>
              <a:rPr lang="en-US" dirty="0"/>
              <a:t>Opportunities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CA6EBC5-6DA6-C6D0-7DE0-82ED2A57C323}"/>
              </a:ext>
            </a:extLst>
          </p:cNvPr>
          <p:cNvSpPr txBox="1"/>
          <p:nvPr/>
        </p:nvSpPr>
        <p:spPr>
          <a:xfrm>
            <a:off x="836073" y="2006353"/>
            <a:ext cx="112020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18ACBBC-C626-98C9-8B99-9AF02408D998}"/>
              </a:ext>
            </a:extLst>
          </p:cNvPr>
          <p:cNvSpPr txBox="1"/>
          <p:nvPr/>
        </p:nvSpPr>
        <p:spPr>
          <a:xfrm>
            <a:off x="815753" y="2104187"/>
            <a:ext cx="11202047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Abundant historic and recreational amenities</a:t>
            </a:r>
          </a:p>
          <a:p>
            <a:pPr marL="342900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Strong interest in the River District and Central Business District</a:t>
            </a:r>
          </a:p>
          <a:p>
            <a:pPr marL="342900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Strong interest in creating a Folsom Plan Area town center</a:t>
            </a:r>
          </a:p>
          <a:p>
            <a:pPr marL="342900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Prominent healthcare and high-tech industries</a:t>
            </a:r>
          </a:p>
          <a:p>
            <a:pPr marL="342900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Capacity for revenue enhancement</a:t>
            </a:r>
          </a:p>
          <a:p>
            <a:pPr marL="342900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Strong community sense of volunteerism</a:t>
            </a:r>
          </a:p>
          <a:p>
            <a:pPr marL="342900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Greater efficiency through use of new technologies</a:t>
            </a:r>
          </a:p>
          <a:p>
            <a:pPr marL="342900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Grow public-private partnerships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3235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0EFD2762-68A5-4F58-8BFE-919DBF5B93E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76275" y="321830"/>
            <a:ext cx="8486775" cy="958850"/>
          </a:xfrm>
        </p:spPr>
        <p:txBody>
          <a:bodyPr/>
          <a:lstStyle/>
          <a:p>
            <a:r>
              <a:rPr lang="en-US" dirty="0"/>
              <a:t>Challenges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CA6EBC5-6DA6-C6D0-7DE0-82ED2A57C323}"/>
              </a:ext>
            </a:extLst>
          </p:cNvPr>
          <p:cNvSpPr txBox="1"/>
          <p:nvPr/>
        </p:nvSpPr>
        <p:spPr>
          <a:xfrm>
            <a:off x="836073" y="2006353"/>
            <a:ext cx="112020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18ACBBC-C626-98C9-8B99-9AF02408D998}"/>
              </a:ext>
            </a:extLst>
          </p:cNvPr>
          <p:cNvSpPr txBox="1"/>
          <p:nvPr/>
        </p:nvSpPr>
        <p:spPr>
          <a:xfrm>
            <a:off x="989953" y="2304796"/>
            <a:ext cx="11202047" cy="38010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Lack of financial capacity to provide existing and future needed services and infrastructure</a:t>
            </a:r>
          </a:p>
          <a:p>
            <a:pPr marL="342900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Outdated technology</a:t>
            </a:r>
          </a:p>
          <a:p>
            <a:pPr marL="342900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Need for greater planning for future needs</a:t>
            </a:r>
          </a:p>
          <a:p>
            <a:pPr marL="342900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Employee retirements and turnover</a:t>
            </a:r>
          </a:p>
          <a:p>
            <a:pPr marL="342900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Lack of affordable housing</a:t>
            </a:r>
          </a:p>
          <a:p>
            <a:pPr marL="342900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Growing population with new needs</a:t>
            </a:r>
          </a:p>
          <a:p>
            <a:pPr marL="342900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Inability to maintain current service levels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19662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0EFD2762-68A5-4F58-8BFE-919DBF5B93E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76275" y="321830"/>
            <a:ext cx="8486775" cy="958850"/>
          </a:xfrm>
        </p:spPr>
        <p:txBody>
          <a:bodyPr/>
          <a:lstStyle/>
          <a:p>
            <a:r>
              <a:rPr lang="en-US" dirty="0"/>
              <a:t>Major Factors Influencing Folsom’s Future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CA6EBC5-6DA6-C6D0-7DE0-82ED2A57C323}"/>
              </a:ext>
            </a:extLst>
          </p:cNvPr>
          <p:cNvSpPr txBox="1"/>
          <p:nvPr/>
        </p:nvSpPr>
        <p:spPr>
          <a:xfrm>
            <a:off x="836073" y="2006353"/>
            <a:ext cx="112020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18ACBBC-C626-98C9-8B99-9AF02408D998}"/>
              </a:ext>
            </a:extLst>
          </p:cNvPr>
          <p:cNvSpPr txBox="1"/>
          <p:nvPr/>
        </p:nvSpPr>
        <p:spPr>
          <a:xfrm>
            <a:off x="1227874" y="2274019"/>
            <a:ext cx="11202047" cy="386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Financial capacity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Effects of the pandemic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Tight labor market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Rising housing costs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Folsom Plan Area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Threat of wildfires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Unfunded State mandates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9920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0EFD2762-68A5-4F58-8BFE-919DBF5B93E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76275" y="321830"/>
            <a:ext cx="8486775" cy="958850"/>
          </a:xfrm>
        </p:spPr>
        <p:txBody>
          <a:bodyPr/>
          <a:lstStyle/>
          <a:p>
            <a:r>
              <a:rPr lang="en-US" dirty="0"/>
              <a:t>Vision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CA6EBC5-6DA6-C6D0-7DE0-82ED2A57C323}"/>
              </a:ext>
            </a:extLst>
          </p:cNvPr>
          <p:cNvSpPr txBox="1"/>
          <p:nvPr/>
        </p:nvSpPr>
        <p:spPr>
          <a:xfrm>
            <a:off x="836073" y="2006353"/>
            <a:ext cx="112020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18ACBBC-C626-98C9-8B99-9AF02408D998}"/>
              </a:ext>
            </a:extLst>
          </p:cNvPr>
          <p:cNvSpPr txBox="1"/>
          <p:nvPr/>
        </p:nvSpPr>
        <p:spPr>
          <a:xfrm>
            <a:off x="908278" y="2652684"/>
            <a:ext cx="1120204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The City of Folsom serves as a role model and regional leader that blends its rich historical roots</a:t>
            </a:r>
          </a:p>
          <a:p>
            <a:pPr algn="l"/>
            <a:r>
              <a:rPr lang="en-US" sz="36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and diverse cultural, recreational, and business resources into a great community.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18978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0EFD2762-68A5-4F58-8BFE-919DBF5B93E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76275" y="321830"/>
            <a:ext cx="8486775" cy="958850"/>
          </a:xfrm>
        </p:spPr>
        <p:txBody>
          <a:bodyPr/>
          <a:lstStyle/>
          <a:p>
            <a:r>
              <a:rPr lang="en-US" dirty="0"/>
              <a:t>Mission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CA6EBC5-6DA6-C6D0-7DE0-82ED2A57C323}"/>
              </a:ext>
            </a:extLst>
          </p:cNvPr>
          <p:cNvSpPr txBox="1"/>
          <p:nvPr/>
        </p:nvSpPr>
        <p:spPr>
          <a:xfrm>
            <a:off x="836073" y="2006353"/>
            <a:ext cx="112020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18ACBBC-C626-98C9-8B99-9AF02408D998}"/>
              </a:ext>
            </a:extLst>
          </p:cNvPr>
          <p:cNvSpPr txBox="1"/>
          <p:nvPr/>
        </p:nvSpPr>
        <p:spPr>
          <a:xfrm>
            <a:off x="676275" y="2329518"/>
            <a:ext cx="1120204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The City of Folsom provides a safe, healthy, and vibrant community through innovative, responsive,</a:t>
            </a:r>
          </a:p>
          <a:p>
            <a:pPr algn="l"/>
            <a:r>
              <a:rPr lang="en-US" sz="36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and effective delivery of public services to maintain and enhance the quality of life of our residents.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54146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0EFD2762-68A5-4F58-8BFE-919DBF5B93E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76275" y="321830"/>
            <a:ext cx="8486775" cy="958850"/>
          </a:xfrm>
        </p:spPr>
        <p:txBody>
          <a:bodyPr/>
          <a:lstStyle/>
          <a:p>
            <a:r>
              <a:rPr lang="en-US" dirty="0"/>
              <a:t>Values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CA6EBC5-6DA6-C6D0-7DE0-82ED2A57C323}"/>
              </a:ext>
            </a:extLst>
          </p:cNvPr>
          <p:cNvSpPr txBox="1"/>
          <p:nvPr/>
        </p:nvSpPr>
        <p:spPr>
          <a:xfrm>
            <a:off x="836073" y="2006353"/>
            <a:ext cx="112020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18ACBBC-C626-98C9-8B99-9AF02408D998}"/>
              </a:ext>
            </a:extLst>
          </p:cNvPr>
          <p:cNvSpPr txBox="1"/>
          <p:nvPr/>
        </p:nvSpPr>
        <p:spPr>
          <a:xfrm>
            <a:off x="836072" y="2476917"/>
            <a:ext cx="11202047" cy="309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600"/>
              </a:spcAft>
            </a:pPr>
            <a:r>
              <a:rPr lang="en-US" sz="20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Integrity: </a:t>
            </a:r>
            <a:r>
              <a:rPr lang="en-US" sz="20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Demonstrating honesty and strong ethical principles in all actions and decisions.</a:t>
            </a:r>
          </a:p>
          <a:p>
            <a:pPr algn="l">
              <a:spcAft>
                <a:spcPts val="600"/>
              </a:spcAft>
            </a:pPr>
            <a:endParaRPr lang="en-US" sz="2000" b="0" i="0" u="none" strike="noStrike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spcAft>
                <a:spcPts val="600"/>
              </a:spcAft>
            </a:pPr>
            <a:r>
              <a:rPr lang="en-US" sz="20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Professionalism: </a:t>
            </a:r>
            <a:r>
              <a:rPr lang="en-US" sz="20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Delivering high-quality services based on the skills and competence of trained</a:t>
            </a:r>
          </a:p>
          <a:p>
            <a:pPr algn="l">
              <a:spcAft>
                <a:spcPts val="600"/>
              </a:spcAft>
            </a:pPr>
            <a:r>
              <a:rPr lang="en-US" sz="20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employees, and best industry practices.</a:t>
            </a:r>
          </a:p>
          <a:p>
            <a:pPr algn="l">
              <a:spcAft>
                <a:spcPts val="600"/>
              </a:spcAft>
            </a:pPr>
            <a:endParaRPr lang="en-US" sz="2000" b="0" i="0" u="none" strike="noStrike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spcAft>
                <a:spcPts val="600"/>
              </a:spcAft>
            </a:pPr>
            <a:r>
              <a:rPr lang="en-US" sz="20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Financial stability: </a:t>
            </a:r>
            <a:r>
              <a:rPr lang="en-US" sz="20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Planning for the long term and making decisions in the short term to ensure</a:t>
            </a:r>
          </a:p>
          <a:p>
            <a:pPr algn="l">
              <a:spcAft>
                <a:spcPts val="600"/>
              </a:spcAft>
            </a:pPr>
            <a:r>
              <a:rPr lang="en-US" sz="20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the necessary resources are available to deliver City services and achieve goals established by</a:t>
            </a:r>
          </a:p>
          <a:p>
            <a:pPr algn="l">
              <a:spcAft>
                <a:spcPts val="600"/>
              </a:spcAft>
            </a:pPr>
            <a:r>
              <a:rPr lang="en-US" sz="20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the Council.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54255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19342</TotalTime>
  <Words>872</Words>
  <Application>Microsoft Office PowerPoint</Application>
  <PresentationFormat>Widescreen</PresentationFormat>
  <Paragraphs>110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Domine</vt:lpstr>
      <vt:lpstr>Myriad Pro SemiExt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 Shepard</dc:creator>
  <cp:lastModifiedBy>Elaine Andersen</cp:lastModifiedBy>
  <cp:revision>22</cp:revision>
  <cp:lastPrinted>2022-08-30T14:26:48Z</cp:lastPrinted>
  <dcterms:created xsi:type="dcterms:W3CDTF">2021-05-12T17:17:23Z</dcterms:created>
  <dcterms:modified xsi:type="dcterms:W3CDTF">2023-03-28T23:20:19Z</dcterms:modified>
</cp:coreProperties>
</file>