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4" r:id="rId3"/>
    <p:sldId id="341" r:id="rId4"/>
    <p:sldId id="339" r:id="rId5"/>
    <p:sldId id="259" r:id="rId6"/>
    <p:sldId id="336" r:id="rId7"/>
    <p:sldId id="266" r:id="rId8"/>
    <p:sldId id="330" r:id="rId9"/>
    <p:sldId id="338" r:id="rId10"/>
    <p:sldId id="34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C7F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1" b="14974"/>
          <a:stretch/>
        </p:blipFill>
        <p:spPr>
          <a:xfrm>
            <a:off x="0" y="0"/>
            <a:ext cx="12188952" cy="5065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6777" y="5298740"/>
            <a:ext cx="9144000" cy="1012950"/>
          </a:xfrm>
        </p:spPr>
        <p:txBody>
          <a:bodyPr anchor="ctr"/>
          <a:lstStyle>
            <a:lvl1pPr algn="l">
              <a:defRPr sz="6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5695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617242" cy="1325563"/>
          </a:xfrm>
        </p:spPr>
        <p:txBody>
          <a:bodyPr>
            <a:normAutofit/>
          </a:bodyPr>
          <a:lstStyle>
            <a:lvl1pPr>
              <a:defRPr sz="6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0650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 b="1" baseline="0">
                <a:solidFill>
                  <a:srgbClr val="143C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37720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593179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52390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0"/>
            <a:ext cx="9507370" cy="1325563"/>
          </a:xfrm>
        </p:spPr>
        <p:txBody>
          <a:bodyPr>
            <a:normAutofit/>
          </a:bodyPr>
          <a:lstStyle>
            <a:lvl1pPr>
              <a:defRPr sz="6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88958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1540042"/>
            <a:ext cx="3932237" cy="104257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183188" y="1540042"/>
            <a:ext cx="6172200" cy="4873625"/>
          </a:xfr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or content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2079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0564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496926" cy="132556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4347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B0B2A-0360-4BCF-ACA4-3AAB2D110120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F9288-F186-429E-8A00-6FD29A87DB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4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7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Benevento Family Park</a:t>
            </a:r>
            <a:br>
              <a:rPr lang="en-US" dirty="0"/>
            </a:br>
            <a:r>
              <a:rPr lang="en-US" sz="5300" dirty="0"/>
              <a:t>October 12, 2021 City Council</a:t>
            </a:r>
          </a:p>
        </p:txBody>
      </p:sp>
    </p:spTree>
    <p:extLst>
      <p:ext uri="{BB962C8B-B14F-4D97-AF65-F5344CB8AC3E}">
        <p14:creationId xmlns:p14="http://schemas.microsoft.com/office/powerpoint/2010/main" val="2557035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A63DC-3D4A-48A2-94D6-255DC21CE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Recommendation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29F35-31C4-4C48-A0B6-87AFB2589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8684"/>
            <a:ext cx="10515600" cy="2392414"/>
          </a:xfrm>
        </p:spPr>
        <p:txBody>
          <a:bodyPr>
            <a:norm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+mn-lt"/>
                <a:ea typeface="Times New Roman" panose="02020603050405020304" pitchFamily="18" charset="0"/>
              </a:rPr>
              <a:t>Recommendation</a:t>
            </a: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200" dirty="0">
                <a:solidFill>
                  <a:srgbClr val="000000"/>
                </a:solidFill>
                <a:effectLst/>
                <a:latin typeface="+mn-lt"/>
                <a:ea typeface="+mn-ea"/>
              </a:rPr>
              <a:t>Staff recommends that the City Council approve Resolution No. 10719 – A resolution approving Parks and Recreation Commission’s Recommendation with respect to design, engineering, and construction of Benevento Family Park.</a:t>
            </a: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457200" lvl="1" algn="just">
              <a:spcBef>
                <a:spcPts val="0"/>
              </a:spcBef>
            </a:pPr>
            <a:endParaRPr lang="en-US" dirty="0">
              <a:effectLst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30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3DE9-6A0D-4097-A45A-674355644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FF9FE-BB30-4D82-BB1F-2313D9AE4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53" y="1592360"/>
            <a:ext cx="11336694" cy="478044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Timeline</a:t>
            </a:r>
            <a:endParaRPr lang="en-US" i="1" dirty="0"/>
          </a:p>
          <a:p>
            <a:pPr lvl="1"/>
            <a:r>
              <a:rPr lang="en-US" b="1" dirty="0">
                <a:solidFill>
                  <a:srgbClr val="444444"/>
                </a:solidFill>
                <a:latin typeface="Open Sans" panose="020B0606030504020204" pitchFamily="34" charset="0"/>
              </a:rPr>
              <a:t>May 26, 2020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, City Council approved $3,000,000 in impact fees to be used for design, engineering and construction of Benevento</a:t>
            </a:r>
          </a:p>
          <a:p>
            <a:pPr lvl="2"/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Staff directed to discuss options for completing Benevento with the Parks and Recreation Commission to determine if funding appropriated for design and construction was the best use</a:t>
            </a:r>
          </a:p>
          <a:p>
            <a:pPr lvl="1"/>
            <a:r>
              <a:rPr lang="en-US" b="1" dirty="0">
                <a:solidFill>
                  <a:srgbClr val="444444"/>
                </a:solidFill>
                <a:latin typeface="Open Sans" panose="020B0606030504020204" pitchFamily="34" charset="0"/>
              </a:rPr>
              <a:t>June 24, 2020, 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the Parks and Recreation Commission formed the Benevento Ad-Hoc Subcommittee</a:t>
            </a:r>
          </a:p>
          <a:p>
            <a:pPr lvl="1"/>
            <a:r>
              <a:rPr lang="en-US" b="1" dirty="0">
                <a:solidFill>
                  <a:srgbClr val="444444"/>
                </a:solidFill>
                <a:latin typeface="Open Sans" panose="020B0606030504020204" pitchFamily="34" charset="0"/>
              </a:rPr>
              <a:t>August 25, 2020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, design contract was approved for Wilson Design Studio Landscape Architecture (WDSLA) to do the planning and design of Benevento Family Park and Neighborhood Park #3</a:t>
            </a:r>
          </a:p>
          <a:p>
            <a:pPr lvl="1"/>
            <a:r>
              <a:rPr lang="en-US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May 25, 2021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, Benevento Ad-Hoc Subcommittee met to review preliminary concept ideas and updated ROM</a:t>
            </a:r>
          </a:p>
          <a:p>
            <a:pPr lvl="1"/>
            <a:r>
              <a:rPr lang="en-US" b="1" dirty="0">
                <a:solidFill>
                  <a:srgbClr val="444444"/>
                </a:solidFill>
                <a:latin typeface="Open Sans" panose="020B0606030504020204" pitchFamily="34" charset="0"/>
              </a:rPr>
              <a:t>July 19, 2021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, Benevento Ad-Hoc Subcommittee met to review the Needs Assessment and its influence on moving forward with Benevento</a:t>
            </a:r>
          </a:p>
          <a:p>
            <a:pPr lvl="1"/>
            <a:r>
              <a:rPr lang="en-US" b="1" dirty="0">
                <a:solidFill>
                  <a:srgbClr val="444444"/>
                </a:solidFill>
                <a:latin typeface="Open Sans" panose="020B0606030504020204" pitchFamily="34" charset="0"/>
              </a:rPr>
              <a:t>September 22, 2021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, Parks &amp; Recreation Commission is recommending to the City Council to move forward with respect to the Design, Engineering and </a:t>
            </a:r>
            <a:r>
              <a:rPr lang="en-US" b="1" i="1" dirty="0">
                <a:solidFill>
                  <a:srgbClr val="444444"/>
                </a:solidFill>
                <a:latin typeface="Open Sans" panose="020B0606030504020204" pitchFamily="34" charset="0"/>
              </a:rPr>
              <a:t>Phased</a:t>
            </a: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 Construction of Benevento Family Park</a:t>
            </a:r>
            <a:endParaRPr lang="en-US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endParaRPr lang="en-US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0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4331-586B-4326-8769-B75D2A8D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Discussed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FE0F0-A24E-4ECF-8F31-2B072A0E2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General Plan, Parks Master Plan, FMC policies</a:t>
            </a:r>
          </a:p>
          <a:p>
            <a:r>
              <a:rPr lang="en-US" dirty="0"/>
              <a:t>Information on Empire Ranch Parks and what’s remaining to be built (6 planned; 2 constructed)</a:t>
            </a:r>
          </a:p>
          <a:p>
            <a:r>
              <a:rPr lang="en-US" dirty="0"/>
              <a:t>Policies related to 5 acres/1,000 of which we have 280 acres right now and should be closer to 400 acres</a:t>
            </a:r>
          </a:p>
          <a:p>
            <a:r>
              <a:rPr lang="en-US" dirty="0"/>
              <a:t>Gaps that are in the City for 10-minute walk</a:t>
            </a:r>
          </a:p>
          <a:p>
            <a:r>
              <a:rPr lang="en-US" dirty="0"/>
              <a:t>Possibility to include multiple sand volleyball courts</a:t>
            </a:r>
          </a:p>
          <a:p>
            <a:r>
              <a:rPr lang="en-US" dirty="0"/>
              <a:t>Potential for revenue generating opportunities that could off-set park maintenance costs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C0CB6-23F0-4357-8971-DF0E88795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prstClr val="white"/>
                </a:solidFill>
              </a:rPr>
              <a:t>Subcommittee 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774D7-50EE-49E3-992E-B49770A94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Benevento Ad-Hoc Subcommittee reviewed all documents and concluded the following: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+mn-lt"/>
                <a:ea typeface="Times New Roman" panose="02020603050405020304" pitchFamily="18" charset="0"/>
              </a:rPr>
              <a:t>Aims to meet the requirements of the Folsom Municipal Code toward providing 5.0 acres of parkland per 1,000 population.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+mn-lt"/>
                <a:ea typeface="Times New Roman" panose="02020603050405020304" pitchFamily="18" charset="0"/>
              </a:rPr>
              <a:t>Meets 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policies of </a:t>
            </a:r>
            <a:r>
              <a:rPr lang="en-US" sz="2400" dirty="0">
                <a:effectLst/>
                <a:latin typeface="+mn-lt"/>
                <a:ea typeface="Times New Roman" panose="02020603050405020304" pitchFamily="18" charset="0"/>
              </a:rPr>
              <a:t>the General Plan by providing parks in all neighborhoods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+mn-lt"/>
                <a:ea typeface="Times New Roman" panose="02020603050405020304" pitchFamily="18" charset="0"/>
              </a:rPr>
              <a:t>Supports the NRPA campaign to provide parks within a 10-minute walk of homes.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effectLst/>
                <a:latin typeface="+mn-lt"/>
                <a:ea typeface="Times New Roman" panose="02020603050405020304" pitchFamily="18" charset="0"/>
              </a:rPr>
              <a:t>Provides equitable park development in Empire Ranch.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AutoNum type="arabicPeriod" startAt="5"/>
            </a:pPr>
            <a:r>
              <a:rPr lang="en-US" sz="2400" dirty="0">
                <a:effectLst/>
                <a:latin typeface="+mn-lt"/>
                <a:ea typeface="Times New Roman" panose="02020603050405020304" pitchFamily="18" charset="0"/>
              </a:rPr>
              <a:t>Through the inclusion of an 8-court sand volleyball complex, there are recurring revenue generating opportunities  available at the park.</a:t>
            </a: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AutoNum type="arabicPeriod" startAt="5"/>
            </a:pP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Final piece of information was to review the results of Needs Assessment: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Needs Assessment indicated a high satisfaction with the City’s park system, facilities and programs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Final question of the Needs Assessment Survey asked if respondents preferred an active or passive park , should a new park be developed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Results was a preference for an active park</a:t>
            </a:r>
            <a:endParaRPr lang="en-US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92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2CF5-BDD6-42AA-A549-2DDAF5ED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Built, What could go there?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F7D42E-EDDD-4D46-A020-8C26A35C7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5551" y="1153066"/>
            <a:ext cx="4506686" cy="565353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988F8-634B-47C2-9D66-8FA54A715D5C}"/>
              </a:ext>
            </a:extLst>
          </p:cNvPr>
          <p:cNvSpPr txBox="1"/>
          <p:nvPr/>
        </p:nvSpPr>
        <p:spPr>
          <a:xfrm>
            <a:off x="1057012" y="3137483"/>
            <a:ext cx="2714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2015 Parks and Recreation</a:t>
            </a:r>
          </a:p>
          <a:p>
            <a:pPr algn="ctr"/>
            <a:r>
              <a:rPr lang="en-US" b="1" dirty="0"/>
              <a:t>Master Plan</a:t>
            </a:r>
          </a:p>
        </p:txBody>
      </p:sp>
    </p:spTree>
    <p:extLst>
      <p:ext uri="{BB962C8B-B14F-4D97-AF65-F5344CB8AC3E}">
        <p14:creationId xmlns:p14="http://schemas.microsoft.com/office/powerpoint/2010/main" val="4272920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2CF5-BDD6-42AA-A549-2DDAF5ED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Considerations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D6702-59DA-4154-9052-0F3ED36A1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Soccer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 conducted analysis from 2013-2019 which indicated participation levels in soccer was decreasing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2018 and 2019, only 55 and 57% respectively of allocated and booked field time was used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Consideration was then given </a:t>
            </a:r>
            <a:r>
              <a:rPr lang="en-US" sz="1900" dirty="0">
                <a:solidFill>
                  <a:prstClr val="black"/>
                </a:solidFill>
                <a:latin typeface="Calibri" panose="020F0502020204030204"/>
              </a:rPr>
              <a:t>as to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might replace soccer at Benevento</a:t>
            </a:r>
          </a:p>
          <a:p>
            <a:pP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Cricket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Cricket is the 2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most popular sport in the world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 640 active cricket players in the City of Folsom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Folsom Cricket Club is the only FAA member that doesn’t have a dedicated facility in Folsom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qualified analysis and research, staff determined that a Cricket Field at Benevento would be an exciting opportunity to grow the sport.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“Fit Test” concluded that Cricket was not viable at Benevento (too big) </a:t>
            </a:r>
          </a:p>
          <a:p>
            <a:pPr>
              <a:spcBef>
                <a:spcPts val="500"/>
              </a:spcBef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 Volleyball</a:t>
            </a:r>
          </a:p>
          <a:p>
            <a:pPr lvl="1"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Growing sport</a:t>
            </a:r>
          </a:p>
          <a:p>
            <a:pPr lvl="1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large venues in Northern California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71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A63DC-3D4A-48A2-94D6-255DC21CE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Budgeted and Construction Costs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29F35-31C4-4C48-A0B6-87AFB2589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b="1" u="sng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>
                <a:latin typeface="+mn-lt"/>
                <a:ea typeface="Times New Roman" panose="02020603050405020304" pitchFamily="18" charset="0"/>
              </a:rPr>
              <a:t>Budget Summary	</a:t>
            </a:r>
            <a:r>
              <a:rPr lang="en-US" sz="3200" b="1" u="sng" dirty="0">
                <a:latin typeface="+mn-lt"/>
                <a:ea typeface="Times New Roman" panose="02020603050405020304" pitchFamily="18" charset="0"/>
              </a:rPr>
              <a:t>					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latin typeface="+mn-lt"/>
                <a:ea typeface="Times New Roman" panose="02020603050405020304" pitchFamily="18" charset="0"/>
              </a:rPr>
              <a:t>Approved Budget for FY 2021/22			$3,000,000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9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latin typeface="+mn-lt"/>
                <a:ea typeface="Times New Roman" panose="02020603050405020304" pitchFamily="18" charset="0"/>
              </a:rPr>
              <a:t>Remaining Funds to complete a phased park 		</a:t>
            </a:r>
            <a:r>
              <a:rPr lang="en-US" sz="1900" u="sng" dirty="0">
                <a:latin typeface="+mn-lt"/>
                <a:ea typeface="Times New Roman" panose="02020603050405020304" pitchFamily="18" charset="0"/>
              </a:rPr>
              <a:t>$2,400,000  </a:t>
            </a:r>
            <a:r>
              <a:rPr lang="en-US" sz="1900" dirty="0">
                <a:latin typeface="+mn-lt"/>
                <a:ea typeface="Times New Roman" panose="02020603050405020304" pitchFamily="18" charset="0"/>
              </a:rPr>
              <a:t>(Impact fees, Gen Fund and/or Grants)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9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effectLst/>
                <a:latin typeface="+mn-lt"/>
                <a:ea typeface="Times New Roman" panose="02020603050405020304" pitchFamily="18" charset="0"/>
              </a:rPr>
              <a:t>Total for Phase 1 Benevento Park Costs			$5,400,000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b="1" u="sng" dirty="0">
              <a:latin typeface="+mn-lt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b="1" u="sng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b="1" u="sng" dirty="0">
              <a:latin typeface="+mn-lt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b="1" u="sng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b="1" u="sng" dirty="0">
              <a:latin typeface="+mn-lt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3000" b="1" u="sng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>
                <a:effectLst/>
                <a:latin typeface="+mn-lt"/>
                <a:ea typeface="Times New Roman" panose="02020603050405020304" pitchFamily="18" charset="0"/>
              </a:rPr>
              <a:t>Cost Summary	</a:t>
            </a:r>
            <a:r>
              <a:rPr lang="en-US" sz="2400" b="1" u="sng" dirty="0">
                <a:effectLst/>
                <a:latin typeface="+mn-lt"/>
                <a:ea typeface="Times New Roman" panose="02020603050405020304" pitchFamily="18" charset="0"/>
              </a:rPr>
              <a:t>					</a:t>
            </a:r>
            <a:endParaRPr lang="en-US" sz="1800" b="1" u="sng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2015 </a:t>
            </a:r>
            <a:r>
              <a:rPr lang="en-US" sz="1800" dirty="0">
                <a:latin typeface="+mn-lt"/>
                <a:ea typeface="Times New Roman" panose="02020603050405020304" pitchFamily="18" charset="0"/>
              </a:rPr>
              <a:t>Master Plan Estimate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				$3,988,640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FY 2018/19 Budget Update for Phase 1			$5,400,000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Updated 2021 Rough Order of Magnitude to complete		$8,000,000 (approximately)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+mn-lt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65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prstClr val="white"/>
                </a:solidFill>
              </a:rPr>
              <a:t>Commission Analysis and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3665"/>
          </a:xfrm>
        </p:spPr>
        <p:txBody>
          <a:bodyPr>
            <a:normAutofit/>
          </a:bodyPr>
          <a:lstStyle/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2400" dirty="0">
                <a:effectLst/>
                <a:latin typeface="+mn-lt"/>
                <a:ea typeface="Times New Roman" panose="02020603050405020304" pitchFamily="18" charset="0"/>
              </a:rPr>
              <a:t>he Parks &amp; Recreation Commission and Benevento Ad-Hoc Subcommittee have determined that the design, engineering and construction of Benevento Family Park should continue in a PHASED fashion for reasons shared earlier.</a:t>
            </a: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Next step would be to take a concept plan (on next slide) to the public and begin the public outreach and plan development review process. </a:t>
            </a: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851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A63DC-3D4A-48A2-94D6-255DC21CE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Moving Forward with Benevento</a:t>
            </a:r>
            <a:endParaRPr lang="en-US" sz="4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03C797-737E-4AE6-AB31-29B815637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253" y="-6461"/>
            <a:ext cx="10183493" cy="6864461"/>
          </a:xfrm>
        </p:spPr>
      </p:pic>
    </p:spTree>
    <p:extLst>
      <p:ext uri="{BB962C8B-B14F-4D97-AF65-F5344CB8AC3E}">
        <p14:creationId xmlns:p14="http://schemas.microsoft.com/office/powerpoint/2010/main" val="2481903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2" id="{2D55B377-DCE9-4AA7-9C83-99A298D83311}" vid="{8CE1AEA8-30A3-42C9-AEBF-CE3E96FA3F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Benevento Planning</Template>
  <TotalTime>1757</TotalTime>
  <Words>761</Words>
  <Application>Microsoft Office PowerPoint</Application>
  <PresentationFormat>Widescreen</PresentationFormat>
  <Paragraphs>83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Open Sans</vt:lpstr>
      <vt:lpstr>Times New Roman</vt:lpstr>
      <vt:lpstr>Office Theme</vt:lpstr>
      <vt:lpstr>Benevento Family Park October 12, 2021 City Council</vt:lpstr>
      <vt:lpstr>Timeline</vt:lpstr>
      <vt:lpstr>Information Discussed </vt:lpstr>
      <vt:lpstr>Subcommittee Review</vt:lpstr>
      <vt:lpstr>If Built, What could go there? </vt:lpstr>
      <vt:lpstr> Considerations </vt:lpstr>
      <vt:lpstr>Budgeted and Construction Costs</vt:lpstr>
      <vt:lpstr>Commission Analysis and Support</vt:lpstr>
      <vt:lpstr>Moving Forward with Benevento</vt:lpstr>
      <vt:lpstr>Recommendation</vt:lpstr>
    </vt:vector>
  </TitlesOfParts>
  <Company>City of Folsom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Benevento Family Park Planning</dc:title>
  <dc:creator>Brad Nelson</dc:creator>
  <cp:lastModifiedBy>Brad Nelson</cp:lastModifiedBy>
  <cp:revision>37</cp:revision>
  <dcterms:created xsi:type="dcterms:W3CDTF">2021-05-24T21:46:33Z</dcterms:created>
  <dcterms:modified xsi:type="dcterms:W3CDTF">2021-10-12T22:00:52Z</dcterms:modified>
</cp:coreProperties>
</file>