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5" r:id="rId20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elvetica Neue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935CF9-1756-42D5-9A28-A1943A33D1AA}">
  <a:tblStyle styleId="{8C935CF9-1756-42D5-9A28-A1943A33D1AA}" styleName="Table_0">
    <a:wholeTbl>
      <a:tcTxStyle b="off" i="off">
        <a:font>
          <a:latin typeface="Helvetica"/>
          <a:ea typeface="Helvetica"/>
          <a:cs typeface="Helvetic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2F8"/>
          </a:solidFill>
        </a:fill>
      </a:tcStyle>
    </a:wholeTbl>
    <a:band1H>
      <a:tcTxStyle/>
      <a:tcStyle>
        <a:tcBdr/>
        <a:fill>
          <a:solidFill>
            <a:srgbClr val="CAE3F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3F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9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7411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1" name="Google Shape;121;p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7" name="Google Shape;2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7" name="Google Shape;237;p1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8" name="Google Shape;2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5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8" name="Google Shape;258;p1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6" name="Google Shape;2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7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5" name="Google Shape;275;p17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4" name="Google Shape;2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20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0" name="Google Shape;300;p2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9" name="Google Shape;129;p2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2" name="Google Shape;162;p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6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5" name="Google Shape;175;p6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0" tIns="46572" rIns="93170" bIns="4657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9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spcFirstLastPara="1" wrap="square" lIns="93170" tIns="46572" rIns="93170" bIns="465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Helvetica Neue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Helvetica Neue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Helvetica Neue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Helvetica Neue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Helvetica Neue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Helvetica Neue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Google Shape;95;p12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96;p12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sz="28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99;p12"/>
          <p:cNvSpPr txBox="1">
            <a:spLocks noGrp="1"/>
          </p:cNvSpPr>
          <p:nvPr>
            <p:ph type="dt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0" y="4667249"/>
            <a:ext cx="1447800" cy="66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ftr" idx="11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2"/>
          <p:cNvSpPr>
            <a:spLocks noGrp="1"/>
          </p:cNvSpPr>
          <p:nvPr>
            <p:ph type="pic" idx="2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CAE3F0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body" idx="1"/>
          </p:nvPr>
        </p:nvSpPr>
        <p:spPr>
          <a:xfrm rot="5400000">
            <a:off x="2426208" y="-213360"/>
            <a:ext cx="4526280" cy="8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 rot="5400000">
            <a:off x="4823619" y="2339181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body" idx="1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dt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ft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14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4"/>
          <p:cNvSpPr txBox="1">
            <a:spLocks noGrp="1"/>
          </p:cNvSpPr>
          <p:nvPr>
            <p:ph type="sldNum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" name="Google Shape;54;p7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56;p7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Helvetica Neue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C7E2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C7E2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C7E2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C7E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  <a:defRPr sz="4400" b="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ldNum" idx="12"/>
          </p:nvPr>
        </p:nvSpPr>
        <p:spPr>
          <a:xfrm>
            <a:off x="0" y="1752600"/>
            <a:ext cx="1295400" cy="701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Helvetica Neu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2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3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Helvetica Neue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body" idx="4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Helvetica Neue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Helvetica Neue"/>
              <a:buNone/>
              <a:defRPr sz="4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82875" rIns="137150" bIns="91425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body" idx="2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Helvetica Neue"/>
              <a:buNone/>
              <a:defRPr sz="44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17;p1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Helvetica Neue"/>
              <a:buNone/>
              <a:defRPr sz="4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LMiller@HabitatGreaterSac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/>
          <p:nvPr/>
        </p:nvSpPr>
        <p:spPr>
          <a:xfrm>
            <a:off x="4787706" y="914400"/>
            <a:ext cx="4190999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Proposed Developer Partnership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300 Persifer Street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Folsom, CA</a:t>
            </a:r>
            <a:endParaRPr/>
          </a:p>
        </p:txBody>
      </p:sp>
      <p:pic>
        <p:nvPicPr>
          <p:cNvPr id="124" name="Google Shape;124;p15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6069537"/>
            <a:ext cx="3962400" cy="636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 descr="A couple of men wearing hard hat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29020" t="-66" r="19612" b="65"/>
          <a:stretch/>
        </p:blipFill>
        <p:spPr>
          <a:xfrm>
            <a:off x="0" y="0"/>
            <a:ext cx="4579575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/>
          <p:nvPr/>
        </p:nvSpPr>
        <p:spPr>
          <a:xfrm>
            <a:off x="4696265" y="1559528"/>
            <a:ext cx="4419600" cy="529847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</a:pPr>
            <a:r>
              <a:rPr lang="en-US" sz="2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Qualified Families </a:t>
            </a:r>
            <a:r>
              <a:rPr lang="en-US" sz="24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sz="2400" b="1" u="sng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</a:t>
            </a:r>
            <a:r>
              <a:rPr lang="en-US" sz="2400" b="1" u="sng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2400"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◻"/>
            </a:pPr>
            <a:r>
              <a:rPr lang="en-US" sz="22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Ability to Pay</a:t>
            </a:r>
            <a:endParaRPr sz="2200" dirty="0"/>
          </a:p>
          <a:p>
            <a:pPr marL="640080" marR="0" lvl="1" indent="-274320" algn="l" rtl="0">
              <a:spcBef>
                <a:spcPts val="55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Noto Sans Symbols"/>
              <a:buChar char="▪"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Demonstrate 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ability to afford </a:t>
            </a:r>
            <a:r>
              <a:rPr lang="en-US" sz="22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affordable mortgage</a:t>
            </a:r>
            <a:endParaRPr sz="2200" dirty="0"/>
          </a:p>
          <a:p>
            <a:pPr marL="640080" marR="0" lvl="1" indent="-274320" algn="l" rtl="0">
              <a:spcBef>
                <a:spcPts val="55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Noto Sans Symbols"/>
              <a:buChar char="▪"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Homeowners purchase their home </a:t>
            </a:r>
            <a:r>
              <a:rPr lang="en-US" sz="22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a 30-year, fixed rate, affordable mortgage</a:t>
            </a:r>
          </a:p>
          <a:p>
            <a:pPr marL="640080" marR="0" lvl="1" indent="-274320" algn="l" rtl="0">
              <a:spcBef>
                <a:spcPts val="55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Noto Sans Symbols"/>
              <a:buChar char="▪"/>
            </a:pPr>
            <a:r>
              <a:rPr lang="en-US" sz="2200" dirty="0">
                <a:solidFill>
                  <a:schemeClr val="lt1"/>
                </a:solidFill>
                <a:latin typeface="Helvetica Neue"/>
                <a:sym typeface="Helvetica Neue"/>
              </a:rPr>
              <a:t>Mortgage </a:t>
            </a:r>
            <a:r>
              <a:rPr lang="en-US" sz="2200" b="1" dirty="0">
                <a:solidFill>
                  <a:schemeClr val="lt1"/>
                </a:solidFill>
                <a:latin typeface="Helvetica Neue"/>
                <a:sym typeface="Helvetica Neue"/>
              </a:rPr>
              <a:t>payments include principal, property taxes and insurance</a:t>
            </a:r>
            <a:endParaRPr sz="2200" b="1" dirty="0"/>
          </a:p>
          <a:p>
            <a:pPr marL="640080" marR="0" lvl="1" indent="-274320" algn="l" rtl="0">
              <a:spcBef>
                <a:spcPts val="55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Noto Sans Symbols"/>
              <a:buChar char="▪"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Stable income within 30%-80% of Area Median Income</a:t>
            </a:r>
            <a:endParaRPr sz="2200" dirty="0"/>
          </a:p>
          <a:p>
            <a:pPr marL="320040" marR="0" lvl="0" indent="-213360" algn="l" rtl="0"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Noto Sans Symbols"/>
              <a:buNone/>
            </a:pPr>
            <a:endParaRPr sz="28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0" name="Google Shape;230;p26"/>
          <p:cNvSpPr txBox="1"/>
          <p:nvPr/>
        </p:nvSpPr>
        <p:spPr>
          <a:xfrm>
            <a:off x="28136" y="5035060"/>
            <a:ext cx="4800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</a:pPr>
            <a:r>
              <a:rPr lang="en-US" sz="25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Habitat Homeowner Example</a:t>
            </a:r>
            <a:endParaRPr dirty="0"/>
          </a:p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</a:pPr>
            <a:r>
              <a:rPr lang="en-US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Family of 4 with income       30%-80% of AMI earns between $27,200-$72,000</a:t>
            </a:r>
            <a:endParaRPr dirty="0"/>
          </a:p>
          <a:p>
            <a:pPr marL="365760" marR="0" lvl="1" indent="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750"/>
              <a:buFont typeface="Noto Sans Symbols"/>
              <a:buNone/>
            </a:pPr>
            <a:endParaRPr sz="25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26"/>
          <p:cNvSpPr txBox="1"/>
          <p:nvPr/>
        </p:nvSpPr>
        <p:spPr>
          <a:xfrm>
            <a:off x="609600" y="1524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Helvetica Neue"/>
              <a:buNone/>
            </a:pPr>
            <a:r>
              <a:rPr lang="en-US" sz="4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Model</a:t>
            </a:r>
            <a:br>
              <a:rPr lang="en-US" sz="44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44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We Serve</a:t>
            </a:r>
            <a:endParaRPr sz="44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2" name="Google Shape;232;p26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3739" y="457200"/>
            <a:ext cx="2136775" cy="3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 descr="A picture containing grass, outdoor, pers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00" y="1956159"/>
            <a:ext cx="4419600" cy="2945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/>
          <p:nvPr/>
        </p:nvSpPr>
        <p:spPr>
          <a:xfrm>
            <a:off x="609600" y="1524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Model</a:t>
            </a:r>
            <a:b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We Build</a:t>
            </a:r>
            <a:endParaRPr/>
          </a:p>
        </p:txBody>
      </p:sp>
      <p:pic>
        <p:nvPicPr>
          <p:cNvPr id="240" name="Google Shape;240;p27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3739" y="533400"/>
            <a:ext cx="2136775" cy="34547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 txBox="1"/>
          <p:nvPr/>
        </p:nvSpPr>
        <p:spPr>
          <a:xfrm>
            <a:off x="76200" y="1559529"/>
            <a:ext cx="8991600" cy="650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</a:pPr>
            <a:r>
              <a:rPr lang="en-US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Takes a Community to Build a Community</a:t>
            </a:r>
            <a:endParaRPr/>
          </a:p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</a:pP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27"/>
          <p:cNvSpPr txBox="1"/>
          <p:nvPr/>
        </p:nvSpPr>
        <p:spPr>
          <a:xfrm>
            <a:off x="4719475" y="4648200"/>
            <a:ext cx="4283400" cy="211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80"/>
              <a:buFont typeface="Noto Sans Symbols"/>
              <a:buNone/>
            </a:pPr>
            <a:r>
              <a:rPr lang="en-US" sz="23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Volunteer muscle!</a:t>
            </a:r>
            <a:endParaRPr/>
          </a:p>
          <a:p>
            <a:pPr marL="365760" marR="0" lvl="1" indent="0" algn="ctr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Noto Sans Symbols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average it takes over 350 volunteers and  approximately 3,000 volunteer hours to build a Habitat home</a:t>
            </a:r>
            <a:endParaRPr/>
          </a:p>
        </p:txBody>
      </p:sp>
      <p:sp>
        <p:nvSpPr>
          <p:cNvPr id="243" name="Google Shape;243;p27"/>
          <p:cNvSpPr txBox="1"/>
          <p:nvPr/>
        </p:nvSpPr>
        <p:spPr>
          <a:xfrm>
            <a:off x="136075" y="4648075"/>
            <a:ext cx="4435800" cy="211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80"/>
              <a:buFont typeface="Noto Sans Symbols"/>
              <a:buNone/>
            </a:pPr>
            <a:r>
              <a:rPr lang="en-US" sz="23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Generous community support </a:t>
            </a:r>
            <a:endParaRPr/>
          </a:p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320"/>
              <a:buFont typeface="Noto Sans Symbols"/>
              <a:buNone/>
            </a:pPr>
            <a:r>
              <a:rPr lang="en-US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Funding from corporations, grants, individuals, events, faith communities and our Revolving Fund for Humanity</a:t>
            </a:r>
            <a:endParaRPr/>
          </a:p>
        </p:txBody>
      </p:sp>
      <p:pic>
        <p:nvPicPr>
          <p:cNvPr id="244" name="Google Shape;244;p27" descr="A construction site with a sign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t="7198" r="22671" b="32283"/>
          <a:stretch/>
        </p:blipFill>
        <p:spPr>
          <a:xfrm>
            <a:off x="148360" y="2207342"/>
            <a:ext cx="4411349" cy="224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7" descr="A picture containing pers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21490"/>
          <a:stretch/>
        </p:blipFill>
        <p:spPr>
          <a:xfrm>
            <a:off x="4699819" y="2209800"/>
            <a:ext cx="4283530" cy="2241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/>
          <p:nvPr/>
        </p:nvSpPr>
        <p:spPr>
          <a:xfrm>
            <a:off x="609600" y="1524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Model</a:t>
            </a:r>
            <a:b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We Build</a:t>
            </a:r>
            <a:endParaRPr/>
          </a:p>
        </p:txBody>
      </p:sp>
      <p:pic>
        <p:nvPicPr>
          <p:cNvPr id="252" name="Google Shape;252;p28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3739" y="533400"/>
            <a:ext cx="2136775" cy="34547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/>
        </p:nvSpPr>
        <p:spPr>
          <a:xfrm>
            <a:off x="152400" y="1635728"/>
            <a:ext cx="4114800" cy="454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32004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Habitat homes are built to ensure that both the mortgage and the utilities are affordable for the long-term</a:t>
            </a:r>
            <a:b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lang="en-US" dirty="0">
              <a:ea typeface="Helvetica Neue"/>
            </a:endParaRPr>
          </a:p>
          <a:p>
            <a:pPr marL="687387" lvl="6" indent="-342900">
              <a:buClr>
                <a:schemeClr val="accent2"/>
              </a:buClr>
              <a:buSzPts val="1560"/>
              <a:buFont typeface="Wingdings" panose="05000000000000000000" pitchFamily="2" charset="2"/>
              <a:buChar char="q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Energy Efficient</a:t>
            </a:r>
            <a:endParaRPr dirty="0"/>
          </a:p>
          <a:p>
            <a:pPr marL="914400" marR="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Solar, all-electric, EV ready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lang="en-US" dirty="0">
              <a:ea typeface="Helvetica Neue"/>
            </a:endParaRPr>
          </a:p>
          <a:p>
            <a:pPr marL="688975" lvl="2" indent="-344488">
              <a:spcBef>
                <a:spcPts val="500"/>
              </a:spcBef>
              <a:buClr>
                <a:schemeClr val="accent2"/>
              </a:buClr>
              <a:buSzPts val="1500"/>
              <a:buFont typeface="Wingdings" panose="05000000000000000000" pitchFamily="2" charset="2"/>
              <a:buChar char="q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Drought tolerant front yard landscaping</a:t>
            </a:r>
            <a:endParaRPr lang="en-US" dirty="0"/>
          </a:p>
        </p:txBody>
      </p:sp>
      <p:pic>
        <p:nvPicPr>
          <p:cNvPr id="254" name="Google Shape;254;p28" descr="A group of people standing in front of a hous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5339" y="1752600"/>
            <a:ext cx="48768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/>
          <p:nvPr/>
        </p:nvSpPr>
        <p:spPr>
          <a:xfrm>
            <a:off x="609600" y="1524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Model</a:t>
            </a:r>
            <a:b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Homes are Sold</a:t>
            </a:r>
            <a:endParaRPr/>
          </a:p>
        </p:txBody>
      </p:sp>
      <p:pic>
        <p:nvPicPr>
          <p:cNvPr id="261" name="Google Shape;261;p29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3739" y="533400"/>
            <a:ext cx="2136775" cy="34547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9"/>
          <p:cNvSpPr txBox="1"/>
          <p:nvPr/>
        </p:nvSpPr>
        <p:spPr>
          <a:xfrm>
            <a:off x="4686300" y="1864328"/>
            <a:ext cx="4114800" cy="4841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32004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Habitat homes are sold at appraised value to ensure it reinforces values of the neighborhood </a:t>
            </a:r>
            <a:endParaRPr dirty="0"/>
          </a:p>
          <a:p>
            <a:pPr marL="688975" lvl="2" indent="-344488">
              <a:spcBef>
                <a:spcPts val="500"/>
              </a:spcBef>
              <a:buClr>
                <a:schemeClr val="accent2"/>
              </a:buClr>
              <a:buSzPts val="1500"/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dk1"/>
                </a:solidFill>
                <a:latin typeface="Helvetica Neue"/>
                <a:sym typeface="Helvetica Neue"/>
              </a:rPr>
              <a:t>Zero interest equivalent</a:t>
            </a:r>
            <a:endParaRPr sz="2300" dirty="0">
              <a:solidFill>
                <a:schemeClr val="dk1"/>
              </a:solidFill>
              <a:latin typeface="Helvetica Neue"/>
            </a:endParaRPr>
          </a:p>
          <a:p>
            <a:pPr marL="688975" lvl="2" indent="-344488">
              <a:spcBef>
                <a:spcPts val="500"/>
              </a:spcBef>
              <a:buClr>
                <a:schemeClr val="accent2"/>
              </a:buClr>
              <a:buSzPts val="1500"/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dk1"/>
                </a:solidFill>
                <a:latin typeface="Helvetica Neue"/>
                <a:sym typeface="Helvetica Neue"/>
              </a:rPr>
              <a:t>Mortgage payment structured to be affordable</a:t>
            </a:r>
            <a:endParaRPr sz="2300" dirty="0">
              <a:solidFill>
                <a:schemeClr val="dk1"/>
              </a:solidFill>
              <a:latin typeface="Helvetica Neue"/>
            </a:endParaRPr>
          </a:p>
          <a:p>
            <a:pPr marL="688975" lvl="2" indent="-344488">
              <a:spcBef>
                <a:spcPts val="500"/>
              </a:spcBef>
              <a:buClr>
                <a:schemeClr val="accent2"/>
              </a:buClr>
              <a:buSzPts val="1500"/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dk1"/>
                </a:solidFill>
                <a:latin typeface="Helvetica Neue"/>
                <a:sym typeface="Helvetica Neue"/>
              </a:rPr>
              <a:t>Secured by a deed of trust</a:t>
            </a:r>
            <a:endParaRPr sz="2300" dirty="0">
              <a:solidFill>
                <a:schemeClr val="dk1"/>
              </a:solidFill>
              <a:latin typeface="Helvetica Neue"/>
            </a:endParaRPr>
          </a:p>
        </p:txBody>
      </p:sp>
      <p:pic>
        <p:nvPicPr>
          <p:cNvPr id="263" name="Google Shape;263;p29" descr="A picture containing pers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6667" t="12647" r="8333"/>
          <a:stretch/>
        </p:blipFill>
        <p:spPr>
          <a:xfrm>
            <a:off x="914400" y="1864328"/>
            <a:ext cx="3273518" cy="4536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/>
          <p:nvPr/>
        </p:nvSpPr>
        <p:spPr>
          <a:xfrm>
            <a:off x="609600" y="1524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Model</a:t>
            </a:r>
            <a:b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Build More Than a House</a:t>
            </a:r>
            <a:endParaRPr/>
          </a:p>
        </p:txBody>
      </p:sp>
      <p:pic>
        <p:nvPicPr>
          <p:cNvPr id="269" name="Google Shape;269;p30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3739" y="533400"/>
            <a:ext cx="2136775" cy="34547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0"/>
          <p:cNvSpPr txBox="1"/>
          <p:nvPr/>
        </p:nvSpPr>
        <p:spPr>
          <a:xfrm>
            <a:off x="152400" y="1864328"/>
            <a:ext cx="4114800" cy="4841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32004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Financial Stability and Empowerment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Physical and Mental Health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Equity Building 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Positive Educational Outcomes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Workforce Development Opportunities</a:t>
            </a:r>
            <a:endParaRPr sz="23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1" name="Google Shape;271;p30" descr="A close-up of a child smiling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1" y="1684889"/>
            <a:ext cx="3352800" cy="472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1"/>
          <p:cNvSpPr txBox="1"/>
          <p:nvPr/>
        </p:nvSpPr>
        <p:spPr>
          <a:xfrm>
            <a:off x="609600" y="1524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endParaRPr sz="32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if…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</a:pPr>
            <a:r>
              <a:rPr lang="en-US"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homeowner wants to sell?</a:t>
            </a:r>
            <a:b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200" b="1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8" name="Google Shape;278;p31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3739" y="533400"/>
            <a:ext cx="2136775" cy="34547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1"/>
          <p:cNvSpPr txBox="1"/>
          <p:nvPr/>
        </p:nvSpPr>
        <p:spPr>
          <a:xfrm>
            <a:off x="152400" y="1864328"/>
            <a:ext cx="4114800" cy="4841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32004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Habitat has the first right of refusal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Habitat Equity Sharing Agreement – Silent Second</a:t>
            </a:r>
            <a:endParaRPr dirty="0"/>
          </a:p>
          <a:p>
            <a:pPr marL="688975" lvl="2" indent="-344488">
              <a:spcBef>
                <a:spcPts val="500"/>
              </a:spcBef>
              <a:buClr>
                <a:schemeClr val="accent2"/>
              </a:buClr>
              <a:buSzPts val="1500"/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dk1"/>
                </a:solidFill>
                <a:latin typeface="Helvetica Neue"/>
                <a:sym typeface="Helvetica Neue"/>
              </a:rPr>
              <a:t>Helps to prevent family from selling the home and receiving a windfall from proceeds</a:t>
            </a:r>
            <a:endParaRPr sz="2300" dirty="0">
              <a:solidFill>
                <a:schemeClr val="dk1"/>
              </a:solidFill>
              <a:latin typeface="Helvetica Neue"/>
            </a:endParaRPr>
          </a:p>
        </p:txBody>
      </p:sp>
      <p:sp>
        <p:nvSpPr>
          <p:cNvPr id="280" name="Google Shape;280;p31"/>
          <p:cNvSpPr txBox="1"/>
          <p:nvPr/>
        </p:nvSpPr>
        <p:spPr>
          <a:xfrm>
            <a:off x="4800600" y="4495799"/>
            <a:ext cx="41148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</a:pPr>
            <a:r>
              <a:rPr lang="en-US" sz="25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FACT </a:t>
            </a:r>
            <a:endParaRPr dirty="0"/>
          </a:p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</a:pPr>
            <a:r>
              <a:rPr lang="en-US" sz="25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Only 6 Habitat homeowners have sold their home in the past 20 years</a:t>
            </a:r>
            <a:endParaRPr dirty="0"/>
          </a:p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</a:pPr>
            <a:endParaRPr sz="25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65760" marR="0" lvl="1" indent="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750"/>
              <a:buFont typeface="Noto Sans Symbols"/>
              <a:buNone/>
            </a:pPr>
            <a:endParaRPr sz="25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1" name="Google Shape;281;p31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6578" y="1945982"/>
            <a:ext cx="4163768" cy="2331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 txBox="1"/>
          <p:nvPr/>
        </p:nvSpPr>
        <p:spPr>
          <a:xfrm>
            <a:off x="4742410" y="1559528"/>
            <a:ext cx="4364703" cy="4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32004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Proceeds Habitat captures in a resale or when a mortgage is paid off go towards building more Habitat homes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Folsom regulatory agreement in place for 55 years</a:t>
            </a:r>
            <a:endParaRPr lang="en-US" dirty="0"/>
          </a:p>
          <a:p>
            <a:pPr marL="688975" lvl="2" indent="-344488">
              <a:spcBef>
                <a:spcPts val="500"/>
              </a:spcBef>
              <a:buClr>
                <a:schemeClr val="accent2"/>
              </a:buClr>
              <a:buSzPts val="1500"/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dk1"/>
                </a:solidFill>
                <a:latin typeface="Helvetica Neue"/>
                <a:sym typeface="Helvetica Neue"/>
              </a:rPr>
              <a:t>Deed restriction for affordability – 30%-80% of AMI for future homeowners</a:t>
            </a:r>
            <a:endParaRPr lang="en-US" sz="2300" dirty="0">
              <a:solidFill>
                <a:schemeClr val="dk1"/>
              </a:solidFill>
              <a:latin typeface="Helvetica Neue"/>
            </a:endParaRPr>
          </a:p>
        </p:txBody>
      </p:sp>
      <p:sp>
        <p:nvSpPr>
          <p:cNvPr id="287" name="Google Shape;287;p32"/>
          <p:cNvSpPr txBox="1"/>
          <p:nvPr/>
        </p:nvSpPr>
        <p:spPr>
          <a:xfrm>
            <a:off x="609600" y="1524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endParaRPr sz="32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if…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</a:pPr>
            <a:r>
              <a:rPr lang="en-US"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homeowner wants to sell?</a:t>
            </a:r>
            <a:br>
              <a:rPr lang="en-US" sz="32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200" b="1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8" name="Google Shape;288;p32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3739" y="533400"/>
            <a:ext cx="2136775" cy="3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 descr="A picture containing ground, outdoor, sky, build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327"/>
          <a:stretch/>
        </p:blipFill>
        <p:spPr>
          <a:xfrm>
            <a:off x="207297" y="2057400"/>
            <a:ext cx="4364703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4169ABD0-7E5E-4455-AB7E-A8DDDC5A3D03}"/>
              </a:ext>
            </a:extLst>
          </p:cNvPr>
          <p:cNvGrpSpPr/>
          <p:nvPr/>
        </p:nvGrpSpPr>
        <p:grpSpPr>
          <a:xfrm>
            <a:off x="626040" y="709758"/>
            <a:ext cx="8479304" cy="464233"/>
            <a:chOff x="568090" y="687805"/>
            <a:chExt cx="8479304" cy="464233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EF6102F0-BC30-4D59-AB56-1ECE51125E16}"/>
                </a:ext>
              </a:extLst>
            </p:cNvPr>
            <p:cNvSpPr/>
            <p:nvPr/>
          </p:nvSpPr>
          <p:spPr>
            <a:xfrm>
              <a:off x="568090" y="687805"/>
              <a:ext cx="1828800" cy="464233"/>
            </a:xfrm>
            <a:prstGeom prst="chevron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2022</a:t>
              </a: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1E665778-E725-4858-9419-FA97D84BB73F}"/>
                </a:ext>
              </a:extLst>
            </p:cNvPr>
            <p:cNvSpPr/>
            <p:nvPr/>
          </p:nvSpPr>
          <p:spPr>
            <a:xfrm>
              <a:off x="2234699" y="687805"/>
              <a:ext cx="1828800" cy="464233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2023</a:t>
              </a: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C0269774-749E-4BC2-96AB-30D86CE117CC}"/>
                </a:ext>
              </a:extLst>
            </p:cNvPr>
            <p:cNvSpPr/>
            <p:nvPr/>
          </p:nvSpPr>
          <p:spPr>
            <a:xfrm>
              <a:off x="3901308" y="687805"/>
              <a:ext cx="1828800" cy="464233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2024</a:t>
              </a: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E9FC96FC-9747-4B44-B705-EA2E91CB50DB}"/>
                </a:ext>
              </a:extLst>
            </p:cNvPr>
            <p:cNvSpPr/>
            <p:nvPr/>
          </p:nvSpPr>
          <p:spPr>
            <a:xfrm>
              <a:off x="5551985" y="687805"/>
              <a:ext cx="1828800" cy="464233"/>
            </a:xfrm>
            <a:prstGeom prst="chevr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2025</a:t>
              </a: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9740BB62-1DDC-415B-A7E3-5DCE72FCF414}"/>
                </a:ext>
              </a:extLst>
            </p:cNvPr>
            <p:cNvSpPr/>
            <p:nvPr/>
          </p:nvSpPr>
          <p:spPr>
            <a:xfrm>
              <a:off x="7218594" y="687805"/>
              <a:ext cx="1828800" cy="464233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accent4"/>
                  </a:solidFill>
                </a:rPr>
                <a:t>2026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AF8DC6F-59D6-4BB0-9E24-0997A7BAEA6F}"/>
              </a:ext>
            </a:extLst>
          </p:cNvPr>
          <p:cNvSpPr/>
          <p:nvPr/>
        </p:nvSpPr>
        <p:spPr>
          <a:xfrm>
            <a:off x="1983154" y="2203118"/>
            <a:ext cx="1580368" cy="79905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HfH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works with architect and civil engineer to develop a site plan, house plans and elevations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041984B-9C06-41EE-A208-A54814196C28}"/>
              </a:ext>
            </a:extLst>
          </p:cNvPr>
          <p:cNvGrpSpPr/>
          <p:nvPr/>
        </p:nvGrpSpPr>
        <p:grpSpPr>
          <a:xfrm>
            <a:off x="295249" y="18126"/>
            <a:ext cx="8553501" cy="685785"/>
            <a:chOff x="247013" y="73180"/>
            <a:chExt cx="8553501" cy="640080"/>
          </a:xfrm>
        </p:grpSpPr>
        <p:sp>
          <p:nvSpPr>
            <p:cNvPr id="27" name="Google Shape;295;p33">
              <a:extLst>
                <a:ext uri="{FF2B5EF4-FFF2-40B4-BE49-F238E27FC236}">
                  <a16:creationId xmlns:a16="http://schemas.microsoft.com/office/drawing/2014/main" id="{631E1D61-2740-483A-BC17-0635A218EF1F}"/>
                </a:ext>
              </a:extLst>
            </p:cNvPr>
            <p:cNvSpPr txBox="1"/>
            <p:nvPr/>
          </p:nvSpPr>
          <p:spPr>
            <a:xfrm>
              <a:off x="247013" y="73180"/>
              <a:ext cx="8229600" cy="640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Helvetica Neue"/>
                <a:buNone/>
              </a:pPr>
              <a:endParaRPr sz="3200" b="1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Helvetica Neue"/>
                <a:buNone/>
              </a:pPr>
              <a:r>
                <a:rPr lang="en-US" sz="3200" b="1" dirty="0" err="1">
                  <a:solidFill>
                    <a:schemeClr val="tx1">
                      <a:lumMod val="75000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Persifer</a:t>
              </a:r>
              <a:r>
                <a:rPr lang="en-US" sz="3200" b="1" dirty="0">
                  <a:solidFill>
                    <a:schemeClr val="tx1">
                      <a:lumMod val="75000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Project Timelines</a:t>
              </a:r>
              <a:br>
                <a:rPr lang="en-US" sz="3200" b="1" dirty="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endParaRPr sz="3200" b="1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8" name="Google Shape;296;p33" descr="S:\Community Partnerships\Logos\Greater Sacramento Logos\PNG\GreaterSacramento_Sgl_Black.png">
              <a:extLst>
                <a:ext uri="{FF2B5EF4-FFF2-40B4-BE49-F238E27FC236}">
                  <a16:creationId xmlns:a16="http://schemas.microsoft.com/office/drawing/2014/main" id="{92DE1956-3FCE-4F62-B6C4-AE1FA3B3F3F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663739" y="229117"/>
              <a:ext cx="2136775" cy="3454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67D0EA2-90B9-407E-917A-15BEBF23E27D}"/>
              </a:ext>
            </a:extLst>
          </p:cNvPr>
          <p:cNvGrpSpPr/>
          <p:nvPr/>
        </p:nvGrpSpPr>
        <p:grpSpPr>
          <a:xfrm>
            <a:off x="27964" y="1213311"/>
            <a:ext cx="731522" cy="5611662"/>
            <a:chOff x="1045732" y="1258385"/>
            <a:chExt cx="731522" cy="547099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B0D98B8-037F-4E56-A3AE-52300E95B3C7}"/>
                </a:ext>
              </a:extLst>
            </p:cNvPr>
            <p:cNvSpPr/>
            <p:nvPr/>
          </p:nvSpPr>
          <p:spPr>
            <a:xfrm rot="16200000">
              <a:off x="725694" y="1578425"/>
              <a:ext cx="1371600" cy="73152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Fundraising Parcel Map &amp; Lot Split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4B9D3C-093E-40FB-85C3-3E30A62463D5}"/>
                </a:ext>
              </a:extLst>
            </p:cNvPr>
            <p:cNvSpPr/>
            <p:nvPr/>
          </p:nvSpPr>
          <p:spPr>
            <a:xfrm rot="16200000">
              <a:off x="725692" y="2942873"/>
              <a:ext cx="1371600" cy="73152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Design &amp; Entitlement Phase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07FDE6B-A167-4832-B753-87022C01A49A}"/>
                </a:ext>
              </a:extLst>
            </p:cNvPr>
            <p:cNvSpPr/>
            <p:nvPr/>
          </p:nvSpPr>
          <p:spPr>
            <a:xfrm rot="16200000">
              <a:off x="725692" y="5677823"/>
              <a:ext cx="1371600" cy="73152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Predevelopment &amp; Construction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22BD9DA-4329-4FF9-825B-C69C54F55DA1}"/>
                </a:ext>
              </a:extLst>
            </p:cNvPr>
            <p:cNvSpPr/>
            <p:nvPr/>
          </p:nvSpPr>
          <p:spPr>
            <a:xfrm rot="16200000">
              <a:off x="725692" y="4310348"/>
              <a:ext cx="1371600" cy="73152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Future Homeowner Outreach</a:t>
              </a:r>
            </a:p>
          </p:txBody>
        </p:sp>
      </p:grpSp>
      <p:sp>
        <p:nvSpPr>
          <p:cNvPr id="58" name="Flowchart: Process 57">
            <a:extLst>
              <a:ext uri="{FF2B5EF4-FFF2-40B4-BE49-F238E27FC236}">
                <a16:creationId xmlns:a16="http://schemas.microsoft.com/office/drawing/2014/main" id="{D3B3579E-4E8F-4E1F-9D06-3D859735A423}"/>
              </a:ext>
            </a:extLst>
          </p:cNvPr>
          <p:cNvSpPr/>
          <p:nvPr/>
        </p:nvSpPr>
        <p:spPr>
          <a:xfrm>
            <a:off x="3674419" y="5592058"/>
            <a:ext cx="1354916" cy="381305"/>
          </a:xfrm>
          <a:prstGeom prst="flowChartProcess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Secure sub bids for infrastructure </a:t>
            </a:r>
          </a:p>
        </p:txBody>
      </p:sp>
      <p:sp>
        <p:nvSpPr>
          <p:cNvPr id="62" name="Flowchart: Process 61">
            <a:extLst>
              <a:ext uri="{FF2B5EF4-FFF2-40B4-BE49-F238E27FC236}">
                <a16:creationId xmlns:a16="http://schemas.microsoft.com/office/drawing/2014/main" id="{697D75DC-442A-4D60-AD11-5D68DF2B68A5}"/>
              </a:ext>
            </a:extLst>
          </p:cNvPr>
          <p:cNvSpPr/>
          <p:nvPr/>
        </p:nvSpPr>
        <p:spPr>
          <a:xfrm>
            <a:off x="4754825" y="6000238"/>
            <a:ext cx="1080407" cy="381305"/>
          </a:xfrm>
          <a:prstGeom prst="flowChartProcess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Infrastructure  work  - Q3 2024</a:t>
            </a:r>
          </a:p>
        </p:txBody>
      </p:sp>
      <p:sp>
        <p:nvSpPr>
          <p:cNvPr id="63" name="Flowchart: Process 62">
            <a:extLst>
              <a:ext uri="{FF2B5EF4-FFF2-40B4-BE49-F238E27FC236}">
                <a16:creationId xmlns:a16="http://schemas.microsoft.com/office/drawing/2014/main" id="{E47FCDA9-5CE8-4851-BEDF-6D8087AF6BF0}"/>
              </a:ext>
            </a:extLst>
          </p:cNvPr>
          <p:cNvSpPr/>
          <p:nvPr/>
        </p:nvSpPr>
        <p:spPr>
          <a:xfrm>
            <a:off x="5403369" y="6412578"/>
            <a:ext cx="3235569" cy="381305"/>
          </a:xfrm>
          <a:prstGeom prst="flowChartProcess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Construction commences – 2024 Q4 – Units built in phases - estimated completion 2026 Q3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3999B48-ADA0-473D-A22C-9F8D4607722F}"/>
              </a:ext>
            </a:extLst>
          </p:cNvPr>
          <p:cNvSpPr/>
          <p:nvPr/>
        </p:nvSpPr>
        <p:spPr>
          <a:xfrm>
            <a:off x="2708361" y="3029321"/>
            <a:ext cx="865139" cy="65748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HfH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hosts community design workshops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D937A63-AA20-49D5-83D8-C662D9C2DA6C}"/>
              </a:ext>
            </a:extLst>
          </p:cNvPr>
          <p:cNvSpPr/>
          <p:nvPr/>
        </p:nvSpPr>
        <p:spPr>
          <a:xfrm>
            <a:off x="3140930" y="3707806"/>
            <a:ext cx="1010620" cy="62563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Submit plans to Building Dept for approval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8999306-4284-47DF-BE88-CFE354B0C383}"/>
              </a:ext>
            </a:extLst>
          </p:cNvPr>
          <p:cNvSpPr/>
          <p:nvPr/>
        </p:nvSpPr>
        <p:spPr>
          <a:xfrm>
            <a:off x="4291317" y="4371216"/>
            <a:ext cx="1080407" cy="846638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Review apps received &amp;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approval of future homeowners</a:t>
            </a:r>
          </a:p>
        </p:txBody>
      </p:sp>
      <p:sp>
        <p:nvSpPr>
          <p:cNvPr id="79" name="Flowchart: Process 78">
            <a:extLst>
              <a:ext uri="{FF2B5EF4-FFF2-40B4-BE49-F238E27FC236}">
                <a16:creationId xmlns:a16="http://schemas.microsoft.com/office/drawing/2014/main" id="{7CEEE666-CC26-4C1C-AF40-2007A7595880}"/>
              </a:ext>
            </a:extLst>
          </p:cNvPr>
          <p:cNvSpPr/>
          <p:nvPr/>
        </p:nvSpPr>
        <p:spPr>
          <a:xfrm>
            <a:off x="3674419" y="1595377"/>
            <a:ext cx="3457901" cy="381305"/>
          </a:xfrm>
          <a:prstGeom prst="flowChartProcess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HfH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fundraising commences for $1.6M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Raised in phases</a:t>
            </a:r>
            <a:endParaRPr lang="en-US" sz="110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8459061-1ED8-4BDC-83E9-43C78175C2FC}"/>
              </a:ext>
            </a:extLst>
          </p:cNvPr>
          <p:cNvSpPr/>
          <p:nvPr/>
        </p:nvSpPr>
        <p:spPr>
          <a:xfrm>
            <a:off x="865214" y="1225897"/>
            <a:ext cx="1229671" cy="46423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HfH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/City work to 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fill $1.1M funding gap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1869851-5549-40C6-AECD-FABC51331698}"/>
              </a:ext>
            </a:extLst>
          </p:cNvPr>
          <p:cNvSpPr/>
          <p:nvPr/>
        </p:nvSpPr>
        <p:spPr>
          <a:xfrm>
            <a:off x="863058" y="1710654"/>
            <a:ext cx="1243024" cy="46611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City manages parcel map and lot split </a:t>
            </a:r>
          </a:p>
        </p:txBody>
      </p:sp>
      <p:sp>
        <p:nvSpPr>
          <p:cNvPr id="82" name="Flowchart: Process 81">
            <a:extLst>
              <a:ext uri="{FF2B5EF4-FFF2-40B4-BE49-F238E27FC236}">
                <a16:creationId xmlns:a16="http://schemas.microsoft.com/office/drawing/2014/main" id="{07031FBF-6A33-4FEE-BD7A-2015013AB1AA}"/>
              </a:ext>
            </a:extLst>
          </p:cNvPr>
          <p:cNvSpPr/>
          <p:nvPr/>
        </p:nvSpPr>
        <p:spPr>
          <a:xfrm>
            <a:off x="3674419" y="5254869"/>
            <a:ext cx="1080407" cy="318165"/>
          </a:xfrm>
          <a:prstGeom prst="flowChartProcess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Project plans approved </a:t>
            </a:r>
          </a:p>
        </p:txBody>
      </p:sp>
      <p:sp>
        <p:nvSpPr>
          <p:cNvPr id="83" name="Flowchart: Process 82">
            <a:extLst>
              <a:ext uri="{FF2B5EF4-FFF2-40B4-BE49-F238E27FC236}">
                <a16:creationId xmlns:a16="http://schemas.microsoft.com/office/drawing/2014/main" id="{001F0EC5-EC77-49CA-952D-F6B698DAF95F}"/>
              </a:ext>
            </a:extLst>
          </p:cNvPr>
          <p:cNvSpPr/>
          <p:nvPr/>
        </p:nvSpPr>
        <p:spPr>
          <a:xfrm>
            <a:off x="3674419" y="5593395"/>
            <a:ext cx="1354916" cy="381305"/>
          </a:xfrm>
          <a:prstGeom prst="flowChartProcess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Secure sub bids for infrastructure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46D7127-CC5F-4DA0-8F28-9AFE9F6C907F}"/>
              </a:ext>
            </a:extLst>
          </p:cNvPr>
          <p:cNvSpPr/>
          <p:nvPr/>
        </p:nvSpPr>
        <p:spPr>
          <a:xfrm>
            <a:off x="1942954" y="4371216"/>
            <a:ext cx="1341670" cy="846638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Community outreach – mailings, events, partner with other Folsom orgs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1B75F4E-A6BB-4411-9164-24E660823A9E}"/>
              </a:ext>
            </a:extLst>
          </p:cNvPr>
          <p:cNvSpPr/>
          <p:nvPr/>
        </p:nvSpPr>
        <p:spPr>
          <a:xfrm>
            <a:off x="3311055" y="4372895"/>
            <a:ext cx="952125" cy="844959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Host orientations&amp; open application period</a:t>
            </a:r>
          </a:p>
        </p:txBody>
      </p:sp>
      <p:sp>
        <p:nvSpPr>
          <p:cNvPr id="86" name="Flowchart: Process 85">
            <a:extLst>
              <a:ext uri="{FF2B5EF4-FFF2-40B4-BE49-F238E27FC236}">
                <a16:creationId xmlns:a16="http://schemas.microsoft.com/office/drawing/2014/main" id="{2529245D-8B49-44B9-A299-E8083CA03BC8}"/>
              </a:ext>
            </a:extLst>
          </p:cNvPr>
          <p:cNvSpPr/>
          <p:nvPr/>
        </p:nvSpPr>
        <p:spPr>
          <a:xfrm>
            <a:off x="3840480" y="6412578"/>
            <a:ext cx="1517122" cy="381305"/>
          </a:xfrm>
          <a:prstGeom prst="flowChartProcess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Secure sub &amp; supply bids for construction </a:t>
            </a:r>
          </a:p>
        </p:txBody>
      </p:sp>
    </p:spTree>
    <p:extLst>
      <p:ext uri="{BB962C8B-B14F-4D97-AF65-F5344CB8AC3E}">
        <p14:creationId xmlns:p14="http://schemas.microsoft.com/office/powerpoint/2010/main" val="2652915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4"/>
          <p:cNvSpPr txBox="1"/>
          <p:nvPr/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</a:pPr>
            <a:endParaRPr sz="36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34"/>
          <p:cNvSpPr txBox="1">
            <a:spLocks noGrp="1"/>
          </p:cNvSpPr>
          <p:nvPr>
            <p:ph type="body" idx="4294967295"/>
          </p:nvPr>
        </p:nvSpPr>
        <p:spPr>
          <a:xfrm>
            <a:off x="1143000" y="1371600"/>
            <a:ext cx="68580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60"/>
              <a:buNone/>
            </a:pPr>
            <a:r>
              <a:rPr lang="en-US" sz="2600" dirty="0">
                <a:solidFill>
                  <a:schemeClr val="lt1"/>
                </a:solidFill>
              </a:rPr>
              <a:t>Contact Information</a:t>
            </a:r>
            <a:br>
              <a:rPr lang="en-US" sz="2600" dirty="0">
                <a:solidFill>
                  <a:schemeClr val="lt1"/>
                </a:solidFill>
              </a:rPr>
            </a:br>
            <a:endParaRPr sz="26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500"/>
              <a:buNone/>
            </a:pPr>
            <a:r>
              <a:rPr lang="en-US" sz="2500" dirty="0">
                <a:solidFill>
                  <a:schemeClr val="lt1"/>
                </a:solidFill>
              </a:rPr>
              <a:t>Leah Miller</a:t>
            </a:r>
            <a:endParaRPr dirty="0"/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500"/>
              <a:buNone/>
            </a:pPr>
            <a:r>
              <a:rPr lang="en-US" sz="2500" dirty="0">
                <a:solidFill>
                  <a:schemeClr val="lt1"/>
                </a:solidFill>
              </a:rPr>
              <a:t>916-440-1215</a:t>
            </a:r>
            <a:endParaRPr dirty="0"/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500"/>
              <a:buNone/>
            </a:pPr>
            <a:r>
              <a:rPr lang="en-US" sz="2500" u="sng" dirty="0">
                <a:solidFill>
                  <a:schemeClr val="hlink"/>
                </a:solidFill>
                <a:hlinkClick r:id="rId3"/>
              </a:rPr>
              <a:t>LMiller@HabitatGreaterSac.org</a:t>
            </a:r>
            <a:endParaRPr sz="25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500"/>
              <a:buNone/>
            </a:pPr>
            <a:endParaRPr sz="25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1920"/>
              <a:buNone/>
            </a:pPr>
            <a:endParaRPr sz="32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1920"/>
              <a:buNone/>
            </a:pPr>
            <a:endParaRPr sz="32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1920"/>
              <a:buNone/>
            </a:pP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304" name="Google Shape;304;p34"/>
          <p:cNvSpPr txBox="1">
            <a:spLocks noGrp="1"/>
          </p:cNvSpPr>
          <p:nvPr>
            <p:ph type="ftr" idx="4294967295"/>
          </p:nvPr>
        </p:nvSpPr>
        <p:spPr>
          <a:xfrm>
            <a:off x="0" y="6035869"/>
            <a:ext cx="8991600" cy="51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HabitatGreaterSac.org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Facebook.com/</a:t>
            </a:r>
            <a:r>
              <a:rPr lang="en-US" sz="14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HabitatGreaterSac</a:t>
            </a:r>
            <a:r>
              <a:rPr lang="en-US" sz="1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   Twitter: @sachabitat	  Instagram: @sachabitat </a:t>
            </a:r>
            <a:endParaRPr dirty="0"/>
          </a:p>
        </p:txBody>
      </p:sp>
      <p:pic>
        <p:nvPicPr>
          <p:cNvPr id="305" name="Google Shape;305;p34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228600"/>
            <a:ext cx="3962400" cy="636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Helvetica Neue"/>
              <a:buNone/>
            </a:pPr>
            <a:r>
              <a:rPr lang="en-US"/>
              <a:t>Who We Are</a:t>
            </a:r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20040" lvl="0" indent="-320040" algn="l" rtl="0">
              <a:spcBef>
                <a:spcPts val="0"/>
              </a:spcBef>
              <a:spcAft>
                <a:spcPts val="0"/>
              </a:spcAft>
              <a:buSzPts val="1740"/>
              <a:buChar char="◻"/>
            </a:pPr>
            <a:r>
              <a:rPr lang="en-US"/>
              <a:t>Community based non-profit organization </a:t>
            </a:r>
            <a:r>
              <a:rPr lang="en-US" b="1"/>
              <a:t>dedicated to building and repairing hope, homes and community.</a:t>
            </a:r>
            <a:endParaRPr/>
          </a:p>
          <a:p>
            <a:pPr marL="320040" lvl="0" indent="-209550" algn="l" rtl="0">
              <a:spcBef>
                <a:spcPts val="700"/>
              </a:spcBef>
              <a:spcAft>
                <a:spcPts val="0"/>
              </a:spcAft>
              <a:buSzPts val="1740"/>
              <a:buNone/>
            </a:pPr>
            <a:endParaRPr b="1"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2"/>
          </p:nvPr>
        </p:nvSpPr>
        <p:spPr>
          <a:xfrm>
            <a:off x="4343400" y="1589567"/>
            <a:ext cx="438770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59999"/>
              <a:buNone/>
            </a:pPr>
            <a:endParaRPr/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endParaRPr/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endParaRPr/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endParaRPr/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endParaRPr/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endParaRPr/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r>
              <a:rPr lang="en-US"/>
              <a:t>Serving Sacramento and Yolo Counties for 36 Years</a:t>
            </a:r>
            <a:endParaRPr/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endParaRPr/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endParaRPr/>
          </a:p>
        </p:txBody>
      </p:sp>
      <p:pic>
        <p:nvPicPr>
          <p:cNvPr id="135" name="Google Shape;135;p16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427966"/>
            <a:ext cx="3660775" cy="59186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6"/>
          <p:cNvSpPr txBox="1"/>
          <p:nvPr/>
        </p:nvSpPr>
        <p:spPr>
          <a:xfrm>
            <a:off x="492125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</a:pPr>
            <a:endParaRPr sz="3600" b="1" i="0" u="none" strike="noStrike" cap="none">
              <a:solidFill>
                <a:srgbClr val="00AFD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7" name="Google Shape;137;p16" descr="A group of people jumping in the air in front of a hous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7755" y="1589567"/>
            <a:ext cx="41148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Helvetica Neue"/>
              <a:buNone/>
            </a:pPr>
            <a:r>
              <a:rPr lang="en-US"/>
              <a:t>What We Do</a:t>
            </a:r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body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59999"/>
              <a:buNone/>
            </a:pPr>
            <a:r>
              <a:rPr lang="en-US" dirty="0"/>
              <a:t>Community Based Programs Include:</a:t>
            </a:r>
            <a:endParaRPr dirty="0"/>
          </a:p>
          <a:p>
            <a:pPr marL="320040" lvl="0" indent="-217855" algn="l" rtl="0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endParaRPr dirty="0"/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body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20040" lvl="0" indent="-320059" algn="l" rtl="0">
              <a:spcBef>
                <a:spcPts val="0"/>
              </a:spcBef>
              <a:spcAft>
                <a:spcPts val="0"/>
              </a:spcAft>
              <a:buSzPct val="59999"/>
              <a:buChar char="◻"/>
            </a:pPr>
            <a:r>
              <a:rPr lang="en-US" b="1" dirty="0"/>
              <a:t>Affordable Homeownership </a:t>
            </a:r>
            <a:r>
              <a:rPr lang="en-US" dirty="0"/>
              <a:t>– through new builds and rehabs</a:t>
            </a:r>
            <a:endParaRPr dirty="0"/>
          </a:p>
          <a:p>
            <a:pPr marL="320040" lvl="0" indent="-320059" algn="l" rtl="0">
              <a:spcBef>
                <a:spcPts val="700"/>
              </a:spcBef>
              <a:spcAft>
                <a:spcPts val="0"/>
              </a:spcAft>
              <a:buSzPct val="59999"/>
              <a:buChar char="◻"/>
            </a:pPr>
            <a:r>
              <a:rPr lang="en-US" b="1" dirty="0"/>
              <a:t>Neighborhood Revitalization </a:t>
            </a:r>
            <a:r>
              <a:rPr lang="en-US" dirty="0"/>
              <a:t>– through home repairs and Community Projects</a:t>
            </a:r>
            <a:endParaRPr dirty="0"/>
          </a:p>
          <a:p>
            <a:pPr marL="320040" lvl="0" indent="-320059" algn="l" rtl="0">
              <a:spcBef>
                <a:spcPts val="700"/>
              </a:spcBef>
              <a:spcAft>
                <a:spcPts val="0"/>
              </a:spcAft>
              <a:buSzPct val="59999"/>
              <a:buChar char="◻"/>
            </a:pPr>
            <a:r>
              <a:rPr lang="en-US" b="1" dirty="0"/>
              <a:t>ReStore Retail Outlet</a:t>
            </a:r>
            <a:endParaRPr dirty="0"/>
          </a:p>
        </p:txBody>
      </p:sp>
      <p:pic>
        <p:nvPicPr>
          <p:cNvPr id="146" name="Google Shape;146;p17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427966"/>
            <a:ext cx="3660775" cy="591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 descr="A picture containing text, grass, outdoor, tre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938" y="2590800"/>
            <a:ext cx="3321707" cy="22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1703" y="4173769"/>
            <a:ext cx="2620297" cy="1746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Helvetica Neue"/>
              <a:buNone/>
            </a:pPr>
            <a:r>
              <a:rPr lang="en-US"/>
              <a:t>Our Impact</a:t>
            </a:r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body" idx="2"/>
          </p:nvPr>
        </p:nvSpPr>
        <p:spPr>
          <a:xfrm>
            <a:off x="4844900" y="1589567"/>
            <a:ext cx="417249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20040" lvl="0" indent="-320059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59999"/>
              <a:buChar char="◻"/>
            </a:pPr>
            <a:r>
              <a:rPr lang="en-US" dirty="0"/>
              <a:t>Built and repaired over 300 homes in 36 years</a:t>
            </a:r>
            <a:endParaRPr dirty="0"/>
          </a:p>
          <a:p>
            <a:pPr marL="320040" lvl="0" indent="-320059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SzPct val="59999"/>
              <a:buChar char="◻"/>
            </a:pPr>
            <a:r>
              <a:rPr lang="en-US" dirty="0"/>
              <a:t>Annually serve over 8,000 individuals through build, repair and community projects</a:t>
            </a:r>
            <a:endParaRPr dirty="0"/>
          </a:p>
          <a:p>
            <a:pPr marL="320040" lvl="0" indent="-320059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SzPct val="59999"/>
              <a:buChar char="◻"/>
            </a:pPr>
            <a:r>
              <a:rPr lang="en-US" dirty="0"/>
              <a:t>Engage annually over 2,000 volunteers who put in more than 25,000 hours</a:t>
            </a:r>
            <a:endParaRPr dirty="0"/>
          </a:p>
        </p:txBody>
      </p:sp>
      <p:pic>
        <p:nvPicPr>
          <p:cNvPr id="156" name="Google Shape;156;p18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427966"/>
            <a:ext cx="3660775" cy="591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 descr="A group of people posing for a photo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37481" y="1623980"/>
            <a:ext cx="38862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 descr="A picture containing outdoor, person, people, grou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694" y="3868193"/>
            <a:ext cx="3240306" cy="2186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9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5181600" cy="289922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3407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Helvetica Neue"/>
              <a:buNone/>
            </a:pPr>
            <a:r>
              <a:rPr lang="en-US" sz="3600" b="1"/>
              <a:t>Relevant Developer Experience	</a:t>
            </a:r>
            <a:br>
              <a:rPr lang="en-US" sz="3600" b="1"/>
            </a:br>
            <a:r>
              <a:rPr lang="en-US" sz="3600" b="1">
                <a:solidFill>
                  <a:schemeClr val="accent4"/>
                </a:solidFill>
              </a:rPr>
              <a:t>Mandolin Estates</a:t>
            </a:r>
            <a:endParaRPr/>
          </a:p>
        </p:txBody>
      </p:sp>
      <p:pic>
        <p:nvPicPr>
          <p:cNvPr id="166" name="Google Shape;166;p19" descr="S:\Community Partnerships\Logos\Greater Sacramento Logos\PNG\GreaterSacramento_Sgl_Black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3739" y="551164"/>
            <a:ext cx="2136775" cy="3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 descr="Diagram, engineer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0" y="5334000"/>
            <a:ext cx="1862142" cy="150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 descr="Diagram, engineer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43200" y="5453377"/>
            <a:ext cx="2353316" cy="125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 descr="A picture containing diagra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-3499"/>
          <a:stretch/>
        </p:blipFill>
        <p:spPr>
          <a:xfrm>
            <a:off x="-76200" y="4235773"/>
            <a:ext cx="2547624" cy="122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 descr="A picture containing diagram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90800" y="4267200"/>
            <a:ext cx="2752730" cy="118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9;p19" descr="Diagram, engineering drawing&#10;&#10;Description automatically generated">
            <a:extLst>
              <a:ext uri="{FF2B5EF4-FFF2-40B4-BE49-F238E27FC236}">
                <a16:creationId xmlns:a16="http://schemas.microsoft.com/office/drawing/2014/main" id="{0CC15A66-6AB2-4400-BB6F-9EEEB35F92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75371" y="5460841"/>
            <a:ext cx="2353316" cy="125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1;p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D5DEC6-857F-48F7-AAEF-58928156F0A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22971" y="4274664"/>
            <a:ext cx="2752730" cy="118745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/>
          <p:nvPr/>
        </p:nvSpPr>
        <p:spPr>
          <a:xfrm>
            <a:off x="5181600" y="1541764"/>
            <a:ext cx="3952476" cy="47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32004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development in progress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South Sacramento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 single-family homes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Construction cost per home: $185,000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development cost: $3 million 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Timeline to build: 2 years 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Scheduled completion: November 2022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0" descr="A picture containing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3956789"/>
            <a:ext cx="4800600" cy="248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200" y="1733973"/>
            <a:ext cx="4800600" cy="184480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0"/>
          <p:cNvSpPr txBox="1"/>
          <p:nvPr/>
        </p:nvSpPr>
        <p:spPr>
          <a:xfrm>
            <a:off x="0" y="1524000"/>
            <a:ext cx="4267200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20040" marR="0" lvl="0" indent="-32004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Starting infrastructure Feb 2022, Construction July 2022 – Feb 2025</a:t>
            </a:r>
            <a:endParaRPr sz="2400" dirty="0">
              <a:latin typeface="Helvetica Neue" panose="020B0604020202020204" charset="0"/>
            </a:endParaRP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South Sacramento</a:t>
            </a:r>
            <a:endParaRPr sz="2400" dirty="0">
              <a:latin typeface="Helvetica Neue" panose="020B0604020202020204" charset="0"/>
            </a:endParaRP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18 single-family homes</a:t>
            </a:r>
            <a:endParaRPr sz="2400" dirty="0">
              <a:latin typeface="Helvetica Neue" panose="020B0604020202020204" charset="0"/>
            </a:endParaRP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Construction cost per home: $200,000</a:t>
            </a:r>
            <a:endParaRPr sz="2400" dirty="0">
              <a:latin typeface="Helvetica Neue" panose="020B0604020202020204" charset="0"/>
            </a:endParaRP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Development Partners - Mutual Housing, SHRA</a:t>
            </a:r>
            <a:endParaRPr sz="2400" dirty="0">
              <a:latin typeface="Helvetica Neue" panose="020B0604020202020204" charset="0"/>
            </a:endParaRP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Total development cost: $4.5 million (Habitat portion)</a:t>
            </a:r>
            <a:endParaRPr sz="2400" dirty="0">
              <a:latin typeface="Helvetica Neue" panose="020B0604020202020204" charset="0"/>
            </a:endParaRP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◻"/>
            </a:pPr>
            <a:r>
              <a:rPr lang="en-US" sz="24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Timeline to build 3 years</a:t>
            </a:r>
            <a:endParaRPr sz="2400" dirty="0">
              <a:latin typeface="Helvetica Neue" panose="020B0604020202020204" charset="0"/>
            </a:endParaRPr>
          </a:p>
        </p:txBody>
      </p:sp>
      <p:pic>
        <p:nvPicPr>
          <p:cNvPr id="180" name="Google Shape;180;p20" descr="S:\Community Partnerships\Logos\Greater Sacramento Logos\PNG\GreaterSacramento_Sgl_Black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3739" y="551164"/>
            <a:ext cx="2136775" cy="34547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>
            <a:spLocks noGrp="1"/>
          </p:cNvSpPr>
          <p:nvPr>
            <p:ph type="title"/>
          </p:nvPr>
        </p:nvSpPr>
        <p:spPr>
          <a:xfrm>
            <a:off x="76200" y="228600"/>
            <a:ext cx="8991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Helvetica Neue"/>
              <a:buNone/>
            </a:pPr>
            <a:r>
              <a:rPr lang="en-US" sz="3600" b="1" dirty="0"/>
              <a:t>Relevant Developer Experience	</a:t>
            </a:r>
            <a:br>
              <a:rPr lang="en-US" sz="3600" b="1" dirty="0"/>
            </a:br>
            <a:r>
              <a:rPr lang="en-US" sz="3600" b="1" dirty="0">
                <a:solidFill>
                  <a:schemeClr val="accent4"/>
                </a:solidFill>
              </a:rPr>
              <a:t>Cornerstone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 txBox="1"/>
          <p:nvPr/>
        </p:nvSpPr>
        <p:spPr>
          <a:xfrm>
            <a:off x="0" y="22860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Proposed Development	</a:t>
            </a:r>
            <a:b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6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300 Persifer Street, Folsom</a:t>
            </a:r>
            <a:endParaRPr/>
          </a:p>
        </p:txBody>
      </p:sp>
      <p:pic>
        <p:nvPicPr>
          <p:cNvPr id="203" name="Google Shape;203;p23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3739" y="551164"/>
            <a:ext cx="2136775" cy="3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7074" y="1608656"/>
            <a:ext cx="4268326" cy="288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 rotWithShape="1">
          <a:blip r:embed="rId5">
            <a:alphaModFix/>
          </a:blip>
          <a:srcRect r="7053"/>
          <a:stretch/>
        </p:blipFill>
        <p:spPr>
          <a:xfrm>
            <a:off x="137843" y="1609621"/>
            <a:ext cx="4205557" cy="288617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/>
        </p:nvSpPr>
        <p:spPr>
          <a:xfrm>
            <a:off x="102006" y="4572000"/>
            <a:ext cx="881339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32004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single-family &amp; 5 ADU homes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affordable homeownership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Qualified families within 30%-80% of Sacramento County AMI range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536789"/>
            <a:ext cx="3863926" cy="257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4203789"/>
            <a:ext cx="3863926" cy="257801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4"/>
          <p:cNvSpPr txBox="1"/>
          <p:nvPr/>
        </p:nvSpPr>
        <p:spPr>
          <a:xfrm>
            <a:off x="0" y="22860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Proposed Development	</a:t>
            </a:r>
            <a:b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6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300 Persifer Street, Folsom</a:t>
            </a:r>
            <a:endParaRPr/>
          </a:p>
        </p:txBody>
      </p:sp>
      <p:pic>
        <p:nvPicPr>
          <p:cNvPr id="214" name="Google Shape;214;p24" descr="S:\Community Partnerships\Logos\Greater Sacramento Logos\PNG\GreaterSacramento_Sgl_Black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3739" y="568929"/>
            <a:ext cx="2136775" cy="34547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4"/>
          <p:cNvSpPr txBox="1"/>
          <p:nvPr/>
        </p:nvSpPr>
        <p:spPr>
          <a:xfrm>
            <a:off x="3940126" y="1559529"/>
            <a:ext cx="5127674" cy="522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32004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2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Sample elevations</a:t>
            </a:r>
            <a:endParaRPr sz="2200" dirty="0">
              <a:latin typeface="Helvetica Neue" panose="020B0604020202020204" charset="0"/>
            </a:endParaRP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2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Development of single-family and ADU with separate ownership successfully developed by sister affiliate in Butte County</a:t>
            </a:r>
            <a:endParaRPr sz="2200" dirty="0">
              <a:latin typeface="Helvetica Neue" panose="020B0604020202020204" charset="0"/>
            </a:endParaRP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2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Total approximate cost per home: $282,500</a:t>
            </a:r>
            <a:endParaRPr sz="2200" dirty="0">
              <a:latin typeface="Helvetica Neue" panose="020B0604020202020204" charset="0"/>
            </a:endParaRP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2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Total development cost $2.8 million </a:t>
            </a:r>
            <a:endParaRPr sz="2200" dirty="0">
              <a:latin typeface="Helvetica Neue" panose="020B0604020202020204" charset="0"/>
            </a:endParaRPr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200" dirty="0">
                <a:solidFill>
                  <a:schemeClr val="dk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Timeline to build: 2 years</a:t>
            </a:r>
          </a:p>
          <a:p>
            <a:pPr lvl="8">
              <a:spcBef>
                <a:spcPts val="700"/>
              </a:spcBef>
              <a:buClr>
                <a:schemeClr val="accent2"/>
              </a:buClr>
              <a:buSzPts val="1560"/>
            </a:pPr>
            <a:r>
              <a:rPr lang="en-US" sz="2200" dirty="0">
                <a:solidFill>
                  <a:schemeClr val="dk1"/>
                </a:solidFill>
                <a:latin typeface="Helvetica Neue" panose="020B0604020202020204" charset="0"/>
                <a:sym typeface="Helvetica Neue"/>
              </a:rPr>
              <a:t>       Estimated start of infrastructure-</a:t>
            </a:r>
            <a:br>
              <a:rPr lang="en-US" sz="2200" dirty="0">
                <a:solidFill>
                  <a:schemeClr val="dk1"/>
                </a:solidFill>
                <a:latin typeface="Helvetica Neue" panose="020B0604020202020204" charset="0"/>
                <a:sym typeface="Helvetica Neue"/>
              </a:rPr>
            </a:br>
            <a:r>
              <a:rPr lang="en-US" sz="2200" dirty="0">
                <a:solidFill>
                  <a:schemeClr val="dk1"/>
                </a:solidFill>
                <a:latin typeface="Helvetica Neue" panose="020B0604020202020204" charset="0"/>
                <a:sym typeface="Helvetica Neue"/>
              </a:rPr>
              <a:t>       Q3 2024 </a:t>
            </a: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</a:pPr>
            <a:r>
              <a:rPr lang="en-US" sz="2200" dirty="0">
                <a:solidFill>
                  <a:schemeClr val="dk1"/>
                </a:solidFill>
                <a:latin typeface="Helvetica Neue" panose="020B0604020202020204" charset="0"/>
                <a:sym typeface="Helvetica Neue"/>
              </a:rPr>
              <a:t>       Estimated construction-</a:t>
            </a:r>
            <a:br>
              <a:rPr lang="en-US" sz="2200" dirty="0">
                <a:solidFill>
                  <a:schemeClr val="dk1"/>
                </a:solidFill>
                <a:latin typeface="Helvetica Neue" panose="020B0604020202020204" charset="0"/>
                <a:sym typeface="Helvetica Neue"/>
              </a:rPr>
            </a:br>
            <a:r>
              <a:rPr lang="en-US" sz="2200" dirty="0">
                <a:solidFill>
                  <a:schemeClr val="dk1"/>
                </a:solidFill>
                <a:latin typeface="Helvetica Neue" panose="020B0604020202020204" charset="0"/>
                <a:sym typeface="Helvetica Neue"/>
              </a:rPr>
              <a:t>       Q4 2024 – Q3 2026</a:t>
            </a:r>
            <a:endParaRPr sz="2200" dirty="0">
              <a:latin typeface="Helvetica Neue" panose="020B06040202020202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Helvetica Neue"/>
              <a:buNone/>
            </a:pPr>
            <a:r>
              <a:rPr lang="en-US" sz="3200" b="1"/>
              <a:t>Our Model</a:t>
            </a:r>
            <a:br>
              <a:rPr lang="en-US" sz="3200" b="1"/>
            </a:br>
            <a:r>
              <a:rPr lang="en-US" sz="3200" b="1">
                <a:solidFill>
                  <a:schemeClr val="accent4"/>
                </a:solidFill>
              </a:rPr>
              <a:t>Who We Serve</a:t>
            </a:r>
            <a:endParaRPr/>
          </a:p>
        </p:txBody>
      </p:sp>
      <p:pic>
        <p:nvPicPr>
          <p:cNvPr id="221" name="Google Shape;221;p25" descr="S:\Community Partnerships\Logos\Greater Sacramento Logos\PNG\GreaterSacramento_Sg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3739" y="568929"/>
            <a:ext cx="2136775" cy="34547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 txBox="1"/>
          <p:nvPr/>
        </p:nvSpPr>
        <p:spPr>
          <a:xfrm>
            <a:off x="4953000" y="1559529"/>
            <a:ext cx="4190999" cy="522227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</a:pPr>
            <a:r>
              <a:rPr lang="en-US" sz="25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Qualified Families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◻"/>
            </a:pPr>
            <a:r>
              <a:rPr lang="en-US" sz="25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Demonstrate Need</a:t>
            </a:r>
            <a:endParaRPr dirty="0"/>
          </a:p>
          <a:p>
            <a:pPr marL="640080" marR="0" lvl="1" indent="-274320" algn="l" rtl="0">
              <a:spcBef>
                <a:spcPts val="550"/>
              </a:spcBef>
              <a:spcAft>
                <a:spcPts val="0"/>
              </a:spcAft>
              <a:buClr>
                <a:schemeClr val="lt1"/>
              </a:buClr>
              <a:buSzPts val="1610"/>
              <a:buFont typeface="Noto Sans Symbols"/>
              <a:buChar char="▪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Living in substandard or overcrowded conditions</a:t>
            </a:r>
            <a:endParaRPr dirty="0"/>
          </a:p>
          <a:p>
            <a:pPr marL="640080" marR="0" lvl="1" indent="-274320" algn="l" rtl="0">
              <a:spcBef>
                <a:spcPts val="550"/>
              </a:spcBef>
              <a:spcAft>
                <a:spcPts val="0"/>
              </a:spcAft>
              <a:buClr>
                <a:schemeClr val="lt1"/>
              </a:buClr>
              <a:buSzPts val="1610"/>
              <a:buFont typeface="Noto Sans Symbols"/>
              <a:buChar char="▪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Paying more than 50% of income on rent</a:t>
            </a:r>
            <a:endParaRPr dirty="0"/>
          </a:p>
          <a:p>
            <a:pPr marL="320040" marR="0" lvl="0" indent="-32004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◻"/>
            </a:pPr>
            <a:r>
              <a:rPr lang="en-US" sz="26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Willingness to Partner</a:t>
            </a:r>
            <a:endParaRPr dirty="0"/>
          </a:p>
          <a:p>
            <a:pPr marL="640080" marR="0" lvl="1" indent="-274320" algn="l" rtl="0">
              <a:spcBef>
                <a:spcPts val="550"/>
              </a:spcBef>
              <a:spcAft>
                <a:spcPts val="0"/>
              </a:spcAft>
              <a:buClr>
                <a:schemeClr val="lt1"/>
              </a:buClr>
              <a:buSzPts val="1610"/>
              <a:buFont typeface="Noto Sans Symbols"/>
              <a:buChar char="▪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Contribute 500 of sweat equity</a:t>
            </a:r>
            <a:endParaRPr dirty="0"/>
          </a:p>
          <a:p>
            <a:pPr marL="640080" marR="0" lvl="1" indent="-274320" algn="l" rtl="0">
              <a:spcBef>
                <a:spcPts val="550"/>
              </a:spcBef>
              <a:spcAft>
                <a:spcPts val="0"/>
              </a:spcAft>
              <a:buClr>
                <a:schemeClr val="lt1"/>
              </a:buClr>
              <a:buSzPts val="1610"/>
              <a:buFont typeface="Noto Sans Symbols"/>
              <a:buChar char="▪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Share their story</a:t>
            </a:r>
            <a:endParaRPr dirty="0"/>
          </a:p>
          <a:p>
            <a:pPr marL="640080" marR="0" lvl="1" indent="-274320" algn="l" rtl="0">
              <a:spcBef>
                <a:spcPts val="550"/>
              </a:spcBef>
              <a:spcAft>
                <a:spcPts val="0"/>
              </a:spcAft>
              <a:buClr>
                <a:schemeClr val="lt1"/>
              </a:buClr>
              <a:buSzPts val="1610"/>
              <a:buFont typeface="Noto Sans Symbols"/>
              <a:buChar char="▪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Participate in financial education courses</a:t>
            </a:r>
            <a:endParaRPr dirty="0"/>
          </a:p>
          <a:p>
            <a:pPr marL="320040" marR="0" lvl="0" indent="-2247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</a:pPr>
            <a:endParaRPr sz="25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65760" marR="0" lvl="1" indent="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750"/>
              <a:buFont typeface="Noto Sans Symbols"/>
              <a:buNone/>
            </a:pPr>
            <a:endParaRPr sz="25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3" name="Google Shape;223;p25" descr="A picture containing person, indoo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1905000"/>
            <a:ext cx="35433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5" descr="A person standing in front of a house being buil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6602" y="3962400"/>
            <a:ext cx="3507486" cy="2510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edian">
  <a:themeElements>
    <a:clrScheme name="HfH Brand Colors">
      <a:dk1>
        <a:srgbClr val="00AFD7"/>
      </a:dk1>
      <a:lt1>
        <a:srgbClr val="FFFFFF"/>
      </a:lt1>
      <a:dk2>
        <a:srgbClr val="00AFD7"/>
      </a:dk2>
      <a:lt2>
        <a:srgbClr val="FFFFFF"/>
      </a:lt2>
      <a:accent1>
        <a:srgbClr val="00AFD7"/>
      </a:accent1>
      <a:accent2>
        <a:srgbClr val="C4D600"/>
      </a:accent2>
      <a:accent3>
        <a:srgbClr val="FFFFFF"/>
      </a:accent3>
      <a:accent4>
        <a:srgbClr val="888B8D"/>
      </a:accent4>
      <a:accent5>
        <a:srgbClr val="000000"/>
      </a:accent5>
      <a:accent6>
        <a:srgbClr val="00AFD7"/>
      </a:accent6>
      <a:hlink>
        <a:srgbClr val="073E87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HfH Brand Colors">
      <a:dk1>
        <a:srgbClr val="00AFD7"/>
      </a:dk1>
      <a:lt1>
        <a:srgbClr val="FFFFFF"/>
      </a:lt1>
      <a:dk2>
        <a:srgbClr val="00AFD7"/>
      </a:dk2>
      <a:lt2>
        <a:srgbClr val="FFFFFF"/>
      </a:lt2>
      <a:accent1>
        <a:srgbClr val="00AFD7"/>
      </a:accent1>
      <a:accent2>
        <a:srgbClr val="C4D600"/>
      </a:accent2>
      <a:accent3>
        <a:srgbClr val="FFFFFF"/>
      </a:accent3>
      <a:accent4>
        <a:srgbClr val="888B8D"/>
      </a:accent4>
      <a:accent5>
        <a:srgbClr val="000000"/>
      </a:accent5>
      <a:accent6>
        <a:srgbClr val="00AFD7"/>
      </a:accent6>
      <a:hlink>
        <a:srgbClr val="073E87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846</Words>
  <Application>Microsoft Office PowerPoint</Application>
  <PresentationFormat>On-screen Show (4:3)</PresentationFormat>
  <Paragraphs>149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Helvetica Neue</vt:lpstr>
      <vt:lpstr>Arial</vt:lpstr>
      <vt:lpstr>Noto Sans Symbols</vt:lpstr>
      <vt:lpstr>Calibri</vt:lpstr>
      <vt:lpstr>Wingdings</vt:lpstr>
      <vt:lpstr>Median</vt:lpstr>
      <vt:lpstr>Median</vt:lpstr>
      <vt:lpstr>PowerPoint Presentation</vt:lpstr>
      <vt:lpstr>Who We Are</vt:lpstr>
      <vt:lpstr>What We Do</vt:lpstr>
      <vt:lpstr>Our Impact</vt:lpstr>
      <vt:lpstr>Relevant Developer Experience  Mandolin Estates</vt:lpstr>
      <vt:lpstr>Relevant Developer Experience  Cornerstone</vt:lpstr>
      <vt:lpstr>PowerPoint Presentation</vt:lpstr>
      <vt:lpstr>PowerPoint Presentation</vt:lpstr>
      <vt:lpstr>Our Model Who We Serve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Miller</dc:creator>
  <cp:lastModifiedBy>Pam Johns</cp:lastModifiedBy>
  <cp:revision>19</cp:revision>
  <cp:lastPrinted>2021-12-14T22:53:46Z</cp:lastPrinted>
  <dcterms:modified xsi:type="dcterms:W3CDTF">2021-12-14T23:57:34Z</dcterms:modified>
</cp:coreProperties>
</file>