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821" r:id="rId2"/>
    <p:sldId id="15939" r:id="rId3"/>
    <p:sldId id="3380" r:id="rId4"/>
    <p:sldId id="15944" r:id="rId5"/>
    <p:sldId id="3379" r:id="rId6"/>
    <p:sldId id="15940" r:id="rId7"/>
    <p:sldId id="3195" r:id="rId8"/>
    <p:sldId id="318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7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3"/>
    <a:srgbClr val="1F497D"/>
    <a:srgbClr val="E1EBF7"/>
    <a:srgbClr val="FCB913"/>
    <a:srgbClr val="4F81BD"/>
    <a:srgbClr val="D0D8E8"/>
    <a:srgbClr val="E9EDF4"/>
    <a:srgbClr val="FEE7AC"/>
    <a:srgbClr val="00000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94ADF-3590-4BEE-967A-73A40C91CD94}" v="14" dt="2021-12-07T17:06:28.81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88014" autoAdjust="0"/>
  </p:normalViewPr>
  <p:slideViewPr>
    <p:cSldViewPr snapToGrid="0">
      <p:cViewPr varScale="1">
        <p:scale>
          <a:sx n="77" d="100"/>
          <a:sy n="77" d="100"/>
        </p:scale>
        <p:origin x="1392" y="9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2330"/>
    </p:cViewPr>
  </p:sorterViewPr>
  <p:notesViewPr>
    <p:cSldViewPr snapToGrid="0">
      <p:cViewPr varScale="1">
        <p:scale>
          <a:sx n="109" d="100"/>
          <a:sy n="109" d="100"/>
        </p:scale>
        <p:origin x="24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F56A-FEF6-4222-BA02-79E51E68C86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45BF7-4F2F-4FE7-84AA-568488179D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0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90F6A-3B7C-4C4F-A647-5FE9FDB3FD5A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9B8E34-C20E-4764-93D3-F33DFD16C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6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8E34-C20E-4764-93D3-F33DFD16CF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In just the last 7 years, </a:t>
            </a:r>
            <a:r>
              <a:rPr lang="en-US" sz="1100" b="1" dirty="0"/>
              <a:t>the area served by PG&amp;E that is designated by the state to be at a high risk of wildfire has increased from 15 to 52 percent </a:t>
            </a:r>
            <a:r>
              <a:rPr lang="en-US" sz="1100" dirty="0"/>
              <a:t>–  an increase of more than 300 percent.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B8E34-C20E-4764-93D3-F33DFD16CF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5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Vegetation Management Laws and Regulations - FAC 003-4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DIN-Light"/>
              </a:rPr>
              <a:t>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DIN-Light"/>
              </a:rPr>
              <a:t>andatory NERC standards apply to all utilities across the United States and reflect FERC’s zero-tolerance policy for tree-caused outages.</a:t>
            </a:r>
            <a:endParaRPr lang="en-US" sz="1800" dirty="0">
              <a:solidFill>
                <a:srgbClr val="000000"/>
              </a:solidFill>
              <a:latin typeface="DIN-Ligh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IN-Light"/>
              </a:rPr>
              <a:t>The purpose of the standard is to eliminate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DIN-Light"/>
              </a:rPr>
              <a:t>transmission outages and resulting blackouts due to vegetation contact.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DIN-Light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DIN-Light"/>
              </a:rPr>
              <a:t>The standard directs utilities to manage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DIN-Light"/>
              </a:rPr>
              <a:t>vegetation so that clearances between power lines and trees ensure the reliable operation of the transmission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DIN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PG&amp;E’s removal/pruning methodologies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egetation management in line corridors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Timeline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December 15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December 31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B8E34-C20E-4764-93D3-F33DFD16CF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0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50 Total trees identified within City of Folsom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 for prune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Oaks - 12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Tallow - 1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Willow - 1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36 for removal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 removals are oaks (removal approved in collaboration with City Arborist)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 remaining removals are incompatible species (removal approved in collaboration with City Arborist)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Redwood - 1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Pear – 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Willow - 3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Misc. Brush – 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Cottonwood – 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Palm - 1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Pistache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-4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Eucalyptus –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Poplar – 1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Walnut -1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Bay Laurel –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Pine – 1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B8E34-C20E-4764-93D3-F33DFD16CF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_PPT_template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4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2017_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Blue_bar_top-12.jpg">
            <a:extLst>
              <a:ext uri="{FF2B5EF4-FFF2-40B4-BE49-F238E27FC236}">
                <a16:creationId xmlns:a16="http://schemas.microsoft.com/office/drawing/2014/main" id="{BED64504-E059-429F-A918-45CC79DAB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B1FE2B-9462-44C9-BB87-4E9FBF79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2" y="286195"/>
            <a:ext cx="7946138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267BA-1D78-4E08-ACB4-0FE749F155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72069" y="657151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0D9B-E5E7-47F2-AED0-0EF7060275DD}"/>
              </a:ext>
            </a:extLst>
          </p:cNvPr>
          <p:cNvSpPr/>
          <p:nvPr userDrawn="1"/>
        </p:nvSpPr>
        <p:spPr>
          <a:xfrm>
            <a:off x="-37723" y="6583072"/>
            <a:ext cx="9178665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/>
              <a:t>Following the wildfires in 2017 and 2018, some of the changes included in this presentation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378370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nges 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Blue_bar_top-12.jpg">
            <a:extLst>
              <a:ext uri="{FF2B5EF4-FFF2-40B4-BE49-F238E27FC236}">
                <a16:creationId xmlns:a16="http://schemas.microsoft.com/office/drawing/2014/main" id="{BED64504-E059-429F-A918-45CC79DAB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B1FE2B-9462-44C9-BB87-4E9FBF79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2" y="286195"/>
            <a:ext cx="7946138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267BA-1D78-4E08-ACB4-0FE749F155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52631" y="649287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0D9B-E5E7-47F2-AED0-0EF7060275DD}"/>
              </a:ext>
            </a:extLst>
          </p:cNvPr>
          <p:cNvSpPr/>
          <p:nvPr userDrawn="1"/>
        </p:nvSpPr>
        <p:spPr>
          <a:xfrm>
            <a:off x="-37723" y="6583072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Following the wildfires in 2017, some of the changes included in this slide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276859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SP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Blue_bar_top-12.jpg">
            <a:extLst>
              <a:ext uri="{FF2B5EF4-FFF2-40B4-BE49-F238E27FC236}">
                <a16:creationId xmlns:a16="http://schemas.microsoft.com/office/drawing/2014/main" id="{BED64504-E059-429F-A918-45CC79DAB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B1FE2B-9462-44C9-BB87-4E9FBF79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2" y="286195"/>
            <a:ext cx="7946138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267BA-1D78-4E08-ACB4-0FE749F155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72069" y="657151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0D9B-E5E7-47F2-AED0-0EF7060275DD}"/>
              </a:ext>
            </a:extLst>
          </p:cNvPr>
          <p:cNvSpPr/>
          <p:nvPr userDrawn="1"/>
        </p:nvSpPr>
        <p:spPr>
          <a:xfrm>
            <a:off x="-37723" y="6583072"/>
            <a:ext cx="91786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Following the wildfires in 2017, some of the changes included in this slide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234731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SP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Blue_bar_top-12.jpg">
            <a:extLst>
              <a:ext uri="{FF2B5EF4-FFF2-40B4-BE49-F238E27FC236}">
                <a16:creationId xmlns:a16="http://schemas.microsoft.com/office/drawing/2014/main" id="{BED64504-E059-429F-A918-45CC79DAB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B1FE2B-9462-44C9-BB87-4E9FBF79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2" y="286195"/>
            <a:ext cx="7946138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267BA-1D78-4E08-ACB4-0FE749F155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72069" y="657151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0D9B-E5E7-47F2-AED0-0EF7060275DD}"/>
              </a:ext>
            </a:extLst>
          </p:cNvPr>
          <p:cNvSpPr/>
          <p:nvPr userDrawn="1"/>
        </p:nvSpPr>
        <p:spPr>
          <a:xfrm>
            <a:off x="-37723" y="6583072"/>
            <a:ext cx="91786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Following the wildfires in 2017, some of the changes included in this slide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397447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Blue_bar_top-12.jpg">
            <a:extLst>
              <a:ext uri="{FF2B5EF4-FFF2-40B4-BE49-F238E27FC236}">
                <a16:creationId xmlns:a16="http://schemas.microsoft.com/office/drawing/2014/main" id="{BED64504-E059-429F-A918-45CC79DAB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B1FE2B-9462-44C9-BB87-4E9FBF79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2" y="286195"/>
            <a:ext cx="7946138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267BA-1D78-4E08-ACB4-0FE749F155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52631" y="649287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0D9B-E5E7-47F2-AED0-0EF7060275DD}"/>
              </a:ext>
            </a:extLst>
          </p:cNvPr>
          <p:cNvSpPr/>
          <p:nvPr userDrawn="1"/>
        </p:nvSpPr>
        <p:spPr>
          <a:xfrm>
            <a:off x="-37723" y="6583072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Following the wildfires in 2017 and 2018, some of the changes included in this slide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429152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SI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Blue_bar_top-12.jpg">
            <a:extLst>
              <a:ext uri="{FF2B5EF4-FFF2-40B4-BE49-F238E27FC236}">
                <a16:creationId xmlns:a16="http://schemas.microsoft.com/office/drawing/2014/main" id="{BED64504-E059-429F-A918-45CC79DAB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B1FE2B-9462-44C9-BB87-4E9FBF79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2" y="286195"/>
            <a:ext cx="7946138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0D9B-E5E7-47F2-AED0-0EF7060275DD}"/>
              </a:ext>
            </a:extLst>
          </p:cNvPr>
          <p:cNvSpPr/>
          <p:nvPr userDrawn="1"/>
        </p:nvSpPr>
        <p:spPr>
          <a:xfrm>
            <a:off x="8744" y="6571805"/>
            <a:ext cx="9178665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i="1" dirty="0"/>
              <a:t>Some of the measures included in this presentation are contemplated as additional precautionary measures intended to further reduce the risk of future wildfire threats following the 2018 Camp wildfire.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C2A7D2-7451-4F81-B3A7-69638DF007B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52631" y="637768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5CC6DE9-6A01-4BD4-99A1-45EBBA7F7C0F}"/>
              </a:ext>
            </a:extLst>
          </p:cNvPr>
          <p:cNvSpPr txBox="1">
            <a:spLocks/>
          </p:cNvSpPr>
          <p:nvPr userDrawn="1"/>
        </p:nvSpPr>
        <p:spPr>
          <a:xfrm>
            <a:off x="5410200" y="-122808"/>
            <a:ext cx="3733800" cy="623887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b="0" dirty="0"/>
              <a:t>DRAFT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145538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21898"/>
            <a:ext cx="73152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1156D6-9209-4E47-8D19-DF768BD7BF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2000" y="6434628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72EB2B-2862-4BAD-842D-6488C63F332F}"/>
              </a:ext>
            </a:extLst>
          </p:cNvPr>
          <p:cNvSpPr/>
          <p:nvPr userDrawn="1"/>
        </p:nvSpPr>
        <p:spPr>
          <a:xfrm>
            <a:off x="0" y="6617191"/>
            <a:ext cx="94103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Following the wildfires in 2017 and 2018, some of the changes included in this presentation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272049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_PPT_cover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5725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1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6313488" y="5492750"/>
            <a:ext cx="2603500" cy="720725"/>
            <a:chOff x="3289" y="3626"/>
            <a:chExt cx="1640" cy="454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gray">
            <a:xfrm>
              <a:off x="3289" y="3626"/>
              <a:ext cx="1640" cy="45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lIns="137160" bIns="91440" anchor="b">
              <a:spAutoFit/>
            </a:bodyPr>
            <a:lstStyle>
              <a:lvl1pPr eaLnBrk="0" hangingPunct="0"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22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2500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1F497D"/>
                  </a:solidFill>
                </a:rPr>
                <a:t>     </a:t>
              </a:r>
              <a:r>
                <a:rPr lang="en-US" altLang="en-US" sz="1000" b="1" dirty="0">
                  <a:solidFill>
                    <a:prstClr val="white"/>
                  </a:solidFill>
                </a:rPr>
                <a:t>READ AND DELETE</a:t>
              </a:r>
            </a:p>
            <a:p>
              <a:pPr defTabSz="457200" fontAlgn="base">
                <a:spcBef>
                  <a:spcPct val="2500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prstClr val="white"/>
                  </a:solidFill>
                </a:rPr>
                <a:t>For best results with this template, use PowerPoint 2003 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2700000">
              <a:off x="3346" y="3647"/>
              <a:ext cx="73" cy="136"/>
              <a:chOff x="2812" y="3362"/>
              <a:chExt cx="110" cy="204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gray">
              <a:xfrm>
                <a:off x="2766" y="3323"/>
                <a:ext cx="110" cy="10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457200">
                  <a:defRPr/>
                </a:pPr>
                <a:endParaRPr lang="en-US" dirty="0">
                  <a:solidFill>
                    <a:prstClr val="black"/>
                  </a:solidFill>
                  <a:ea typeface="Geneva" charset="0"/>
                  <a:cs typeface="Arial Unicode MS" charset="0"/>
                </a:endParaRPr>
              </a:p>
            </p:txBody>
          </p:sp>
          <p:sp>
            <p:nvSpPr>
              <p:cNvPr id="6" name="Line 11"/>
              <p:cNvSpPr>
                <a:spLocks noChangeShapeType="1"/>
              </p:cNvSpPr>
              <p:nvPr/>
            </p:nvSpPr>
            <p:spPr bwMode="gray">
              <a:xfrm>
                <a:off x="2864" y="3477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457200">
                  <a:defRPr/>
                </a:pPr>
                <a:endParaRPr lang="en-US" dirty="0">
                  <a:solidFill>
                    <a:prstClr val="black"/>
                  </a:solidFill>
                  <a:ea typeface="Geneva" charset="0"/>
                  <a:cs typeface="Arial Unicode MS" charset="0"/>
                </a:endParaRPr>
              </a:p>
            </p:txBody>
          </p:sp>
        </p:grpSp>
      </p:grpSp>
      <p:pic>
        <p:nvPicPr>
          <p:cNvPr id="7" name="Picture 6" descr="footer_blue_col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6938"/>
            <a:ext cx="9144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_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21898"/>
            <a:ext cx="73152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1156D6-9209-4E47-8D19-DF768BD7BF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53400" y="6543299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72EB2B-2862-4BAD-842D-6488C63F332F}"/>
              </a:ext>
            </a:extLst>
          </p:cNvPr>
          <p:cNvSpPr/>
          <p:nvPr userDrawn="1"/>
        </p:nvSpPr>
        <p:spPr>
          <a:xfrm>
            <a:off x="-37723" y="6583072"/>
            <a:ext cx="91786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Following the wildfires in 2017, some of the changes included in this presentation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252687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 Fi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21898"/>
            <a:ext cx="73152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1156D6-9209-4E47-8D19-DF768BD7BF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53400" y="6543299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72EB2B-2862-4BAD-842D-6488C63F332F}"/>
              </a:ext>
            </a:extLst>
          </p:cNvPr>
          <p:cNvSpPr/>
          <p:nvPr userDrawn="1"/>
        </p:nvSpPr>
        <p:spPr>
          <a:xfrm>
            <a:off x="-37723" y="6583072"/>
            <a:ext cx="91786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spc="-20" baseline="0" dirty="0"/>
              <a:t>Some of the measures included in this document are contemplated as additional precautionary measures intended to further reduce the risk of future ignitions following the 2018 Camp wildfire.</a:t>
            </a:r>
          </a:p>
        </p:txBody>
      </p:sp>
    </p:spTree>
    <p:extLst>
      <p:ext uri="{BB962C8B-B14F-4D97-AF65-F5344CB8AC3E}">
        <p14:creationId xmlns:p14="http://schemas.microsoft.com/office/powerpoint/2010/main" val="113471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21898"/>
            <a:ext cx="73152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1156D6-9209-4E47-8D19-DF768BD7BF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53400" y="6543299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6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_PPT_cover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5725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3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2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Blue_bar_top-12.jpg">
            <a:extLst>
              <a:ext uri="{FF2B5EF4-FFF2-40B4-BE49-F238E27FC236}">
                <a16:creationId xmlns:a16="http://schemas.microsoft.com/office/drawing/2014/main" id="{BED64504-E059-429F-A918-45CC79DAB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BB1FE2B-9462-44C9-BB87-4E9FBF79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2" y="286195"/>
            <a:ext cx="7946138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267BA-1D78-4E08-ACB4-0FE749F155F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72069" y="6571515"/>
            <a:ext cx="1125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0D9B-E5E7-47F2-AED0-0EF7060275DD}"/>
              </a:ext>
            </a:extLst>
          </p:cNvPr>
          <p:cNvSpPr/>
          <p:nvPr userDrawn="1"/>
        </p:nvSpPr>
        <p:spPr>
          <a:xfrm>
            <a:off x="-37723" y="6583072"/>
            <a:ext cx="91786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Following the wildfires in 2017, some of the changes included in this presentation are contemplated as additional precautionary measures intended to further reduce future wildfire risk. </a:t>
            </a:r>
          </a:p>
        </p:txBody>
      </p:sp>
    </p:spTree>
    <p:extLst>
      <p:ext uri="{BB962C8B-B14F-4D97-AF65-F5344CB8AC3E}">
        <p14:creationId xmlns:p14="http://schemas.microsoft.com/office/powerpoint/2010/main" val="85966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79D4-F43A-4EBB-97ED-C0EB0C9FB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8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10" r:id="rId4"/>
    <p:sldLayoutId id="2147483721" r:id="rId5"/>
    <p:sldLayoutId id="2147483716" r:id="rId6"/>
    <p:sldLayoutId id="2147483712" r:id="rId7"/>
    <p:sldLayoutId id="2147483714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5" r:id="rId14"/>
    <p:sldLayoutId id="2147483726" r:id="rId15"/>
    <p:sldLayoutId id="2147483727" r:id="rId1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8"/>
          <p:cNvSpPr txBox="1">
            <a:spLocks noChangeArrowheads="1"/>
          </p:cNvSpPr>
          <p:nvPr/>
        </p:nvSpPr>
        <p:spPr bwMode="auto">
          <a:xfrm>
            <a:off x="880844" y="1524000"/>
            <a:ext cx="7764682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PG&amp;E Vegetation Management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</a:rPr>
              <a:t>City of Folsom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December 14,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81B45-12C0-484B-9F41-1AD4084CC53A}"/>
              </a:ext>
            </a:extLst>
          </p:cNvPr>
          <p:cNvSpPr/>
          <p:nvPr/>
        </p:nvSpPr>
        <p:spPr>
          <a:xfrm>
            <a:off x="2069960" y="5737608"/>
            <a:ext cx="1979526" cy="84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0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CFF07-4F10-45F6-8D31-3378CE07FD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007" y="2847684"/>
            <a:ext cx="3829050" cy="24714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CD40A6-0966-423E-B72F-E6A81C7A84F1}"/>
              </a:ext>
            </a:extLst>
          </p:cNvPr>
          <p:cNvSpPr/>
          <p:nvPr/>
        </p:nvSpPr>
        <p:spPr>
          <a:xfrm>
            <a:off x="5192648" y="2847684"/>
            <a:ext cx="3486539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831" lvl="1">
              <a:spcAft>
                <a:spcPts val="900"/>
              </a:spcAft>
            </a:pPr>
            <a:r>
              <a:rPr lang="en-US" sz="1350" dirty="0"/>
              <a:t>PG&amp;E’s vegetation management program:</a:t>
            </a:r>
          </a:p>
          <a:p>
            <a:pPr marL="557213" lvl="1" indent="-383381">
              <a:spcAft>
                <a:spcPts val="900"/>
              </a:spcAft>
              <a:buBlip>
                <a:blip r:embed="rId4"/>
              </a:buBlip>
            </a:pPr>
            <a:r>
              <a:rPr lang="en-US" sz="1350" dirty="0"/>
              <a:t>Inspects </a:t>
            </a:r>
            <a:r>
              <a:rPr lang="en-US" sz="1350" b="1" dirty="0"/>
              <a:t>approximately 100,000 miles </a:t>
            </a:r>
            <a:r>
              <a:rPr lang="en-US" sz="1350" dirty="0"/>
              <a:t>of overhead power lines every year</a:t>
            </a:r>
          </a:p>
          <a:p>
            <a:pPr marL="557213" lvl="1" indent="-383381">
              <a:spcAft>
                <a:spcPts val="900"/>
              </a:spcAft>
              <a:buBlip>
                <a:blip r:embed="rId4"/>
              </a:buBlip>
            </a:pPr>
            <a:r>
              <a:rPr lang="en-US" sz="1350" dirty="0"/>
              <a:t>Prunes or removes </a:t>
            </a:r>
            <a:r>
              <a:rPr lang="en-US" sz="1350" b="1" dirty="0"/>
              <a:t>more than 1 million trees </a:t>
            </a:r>
            <a:r>
              <a:rPr lang="en-US" sz="1350" dirty="0"/>
              <a:t>annually</a:t>
            </a:r>
          </a:p>
          <a:p>
            <a:pPr marL="557213" lvl="1" indent="-383381">
              <a:spcAft>
                <a:spcPts val="900"/>
              </a:spcAft>
              <a:buBlip>
                <a:blip r:embed="rId4"/>
              </a:buBlip>
            </a:pPr>
            <a:r>
              <a:rPr lang="en-US" sz="1350" b="1" dirty="0"/>
              <a:t>Addresses dead and dying trees </a:t>
            </a:r>
            <a:r>
              <a:rPr lang="en-US" sz="1350" dirty="0"/>
              <a:t>in areas affected by drought and bark beetles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17D15F-7FBA-4A90-8D9C-59ADF5AA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79" y="1070621"/>
            <a:ext cx="5486400" cy="4679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Our Vegetation Management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B27FF-8CCA-4E61-A915-9EC27AC985D6}"/>
              </a:ext>
            </a:extLst>
          </p:cNvPr>
          <p:cNvSpPr txBox="1"/>
          <p:nvPr/>
        </p:nvSpPr>
        <p:spPr>
          <a:xfrm>
            <a:off x="981479" y="994264"/>
            <a:ext cx="791391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500" dirty="0"/>
              <a:t>PG&amp;E is taking steps every day to </a:t>
            </a:r>
            <a:r>
              <a:rPr lang="en-US" sz="1500" b="1" dirty="0"/>
              <a:t>improve the safety and reliability of our electric system</a:t>
            </a:r>
            <a:r>
              <a:rPr lang="en-US" sz="1500" dirty="0"/>
              <a:t>, which serves nearly 16 million people in Northern and Central California. </a:t>
            </a:r>
          </a:p>
          <a:p>
            <a:pPr>
              <a:spcAft>
                <a:spcPts val="450"/>
              </a:spcAft>
            </a:pPr>
            <a:endParaRPr lang="en-US" sz="1500" dirty="0"/>
          </a:p>
          <a:p>
            <a:r>
              <a:rPr lang="en-US" sz="1500" dirty="0"/>
              <a:t>This includes working with our customers and communities to </a:t>
            </a:r>
            <a:r>
              <a:rPr lang="en-US" sz="1500" b="1" dirty="0"/>
              <a:t>manage trees and other vegetation located near power lines that could cause a wildfire or power outage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735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341FE-1AC4-4016-A92B-3742E79A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8" y="1119475"/>
            <a:ext cx="8774884" cy="4987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4EC1F-C644-415F-9404-B2FDD68E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162100"/>
            <a:ext cx="7315200" cy="623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93650-E30F-4B9E-8A16-44328EE0C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892"/>
            <a:ext cx="9144000" cy="5535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7A4B3-25C9-46F1-B4E7-0C43645F0450}"/>
              </a:ext>
            </a:extLst>
          </p:cNvPr>
          <p:cNvSpPr txBox="1"/>
          <p:nvPr/>
        </p:nvSpPr>
        <p:spPr>
          <a:xfrm>
            <a:off x="1036040" y="248879"/>
            <a:ext cx="7512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Vegetation Management – Regulations </a:t>
            </a:r>
          </a:p>
        </p:txBody>
      </p:sp>
    </p:spTree>
    <p:extLst>
      <p:ext uri="{BB962C8B-B14F-4D97-AF65-F5344CB8AC3E}">
        <p14:creationId xmlns:p14="http://schemas.microsoft.com/office/powerpoint/2010/main" val="345028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CFFF-25C6-48EF-AB56-2E912C6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44098"/>
            <a:ext cx="7315200" cy="623887"/>
          </a:xfrm>
        </p:spPr>
        <p:txBody>
          <a:bodyPr/>
          <a:lstStyle/>
          <a:p>
            <a:r>
              <a:rPr lang="en-US" dirty="0"/>
              <a:t>City of Folsom: Previously Identified 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99379-5FD9-463D-ADE1-55A6750FAD45}"/>
              </a:ext>
            </a:extLst>
          </p:cNvPr>
          <p:cNvSpPr/>
          <p:nvPr/>
        </p:nvSpPr>
        <p:spPr>
          <a:xfrm>
            <a:off x="6257161" y="3682487"/>
            <a:ext cx="1750992" cy="9412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City of </a:t>
            </a:r>
            <a:br>
              <a:rPr lang="en-US" sz="32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2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Lafayette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465D7-B3A4-487D-8B19-A2F4503C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" y="981952"/>
            <a:ext cx="9076888" cy="54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5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65EB-4DA5-44D4-9C93-9296CE58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04452"/>
            <a:ext cx="7315200" cy="623887"/>
          </a:xfrm>
        </p:spPr>
        <p:txBody>
          <a:bodyPr/>
          <a:lstStyle/>
          <a:p>
            <a:r>
              <a:rPr lang="en-US" dirty="0"/>
              <a:t>City of Folsom: Proposed Vegetation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5A80D-800E-482C-BECE-0ACA9BE3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785"/>
            <a:ext cx="9143999" cy="55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625515-162E-4ED6-A5DC-76CE57B40D48}"/>
              </a:ext>
            </a:extLst>
          </p:cNvPr>
          <p:cNvSpPr txBox="1"/>
          <p:nvPr/>
        </p:nvSpPr>
        <p:spPr>
          <a:xfrm>
            <a:off x="526923" y="1397000"/>
            <a:ext cx="8087487" cy="1139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0D93E-9E54-4DE0-BF88-DB6C85A48AD6}"/>
              </a:ext>
            </a:extLst>
          </p:cNvPr>
          <p:cNvSpPr txBox="1"/>
          <p:nvPr/>
        </p:nvSpPr>
        <p:spPr>
          <a:xfrm>
            <a:off x="742372" y="2580695"/>
            <a:ext cx="4264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will include </a:t>
            </a:r>
            <a:r>
              <a:rPr lang="en-US" b="1" dirty="0"/>
              <a:t>pruning approximately </a:t>
            </a:r>
            <a:r>
              <a:rPr lang="en-US" b="1" dirty="0">
                <a:solidFill>
                  <a:srgbClr val="FF0000"/>
                </a:solidFill>
              </a:rPr>
              <a:t>14</a:t>
            </a:r>
            <a:r>
              <a:rPr lang="en-US" b="1" dirty="0"/>
              <a:t> trees and </a:t>
            </a:r>
            <a:r>
              <a:rPr lang="en-US" b="1"/>
              <a:t>removing </a:t>
            </a:r>
            <a:r>
              <a:rPr lang="en-US" b="1">
                <a:solidFill>
                  <a:srgbClr val="FF0000"/>
                </a:solidFill>
              </a:rPr>
              <a:t>36</a:t>
            </a:r>
            <a:r>
              <a:rPr lang="en-US" b="1"/>
              <a:t> </a:t>
            </a:r>
            <a:r>
              <a:rPr lang="en-US" b="1" dirty="0"/>
              <a:t>trees (</a:t>
            </a:r>
            <a:r>
              <a:rPr lang="en-US" b="1" dirty="0">
                <a:solidFill>
                  <a:srgbClr val="FF0000"/>
                </a:solidFill>
              </a:rPr>
              <a:t>8 are oak trees </a:t>
            </a:r>
            <a:r>
              <a:rPr lang="en-US" b="1" dirty="0"/>
              <a:t>approved by City Arborist)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Customers can expect to see </a:t>
            </a:r>
            <a:r>
              <a:rPr lang="en-US" b="1" dirty="0"/>
              <a:t>PG&amp;E crews and contractors </a:t>
            </a:r>
            <a:r>
              <a:rPr lang="en-US" dirty="0"/>
              <a:t>conducting this important vegetation work throughout December.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BFDD03-9E8C-4EE9-B386-AF8BA894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21898"/>
            <a:ext cx="7959436" cy="623887"/>
          </a:xfrm>
        </p:spPr>
        <p:txBody>
          <a:bodyPr/>
          <a:lstStyle/>
          <a:p>
            <a:r>
              <a:rPr lang="en-US" dirty="0"/>
              <a:t>Vegetation Management: City of Folsom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2DFA3-14B3-4F33-A984-E323402AD449}"/>
              </a:ext>
            </a:extLst>
          </p:cNvPr>
          <p:cNvSpPr/>
          <p:nvPr/>
        </p:nvSpPr>
        <p:spPr>
          <a:xfrm>
            <a:off x="404553" y="1049340"/>
            <a:ext cx="7862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Annual Routine Vegetation Management work will be taking place in in the City of Folsom to ensure compliance with state and federal vegetation and fire safety standards.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0D3DD4-549A-4386-B6D1-311371AB8952}"/>
              </a:ext>
            </a:extLst>
          </p:cNvPr>
          <p:cNvGrpSpPr/>
          <p:nvPr/>
        </p:nvGrpSpPr>
        <p:grpSpPr>
          <a:xfrm>
            <a:off x="404553" y="2637282"/>
            <a:ext cx="316230" cy="316230"/>
            <a:chOff x="2838450" y="1695450"/>
            <a:chExt cx="3467100" cy="3467100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DBE980A-4FF3-4697-B05A-0500DB41A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8450" y="1695450"/>
              <a:ext cx="3467100" cy="34671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37F0206-818A-4D86-9CFB-64A576253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9475" y="2576512"/>
              <a:ext cx="2305050" cy="17049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4697BD-EEA1-4464-AF8D-68A0DFC3B5CC}"/>
              </a:ext>
            </a:extLst>
          </p:cNvPr>
          <p:cNvGrpSpPr/>
          <p:nvPr/>
        </p:nvGrpSpPr>
        <p:grpSpPr>
          <a:xfrm>
            <a:off x="399392" y="4320983"/>
            <a:ext cx="316230" cy="316230"/>
            <a:chOff x="2838450" y="1695450"/>
            <a:chExt cx="3467100" cy="346710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295CC389-749F-4BC2-BEE4-DB2EF259A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8450" y="1695450"/>
              <a:ext cx="3467100" cy="34671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4222BE2-2982-4F7E-A4EB-B0A66C22D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9475" y="2576512"/>
              <a:ext cx="2305050" cy="170497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5D6A3-0B18-45C5-8002-CF30E2CA4E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6" t="5957" r="37777" b="2901"/>
          <a:stretch/>
        </p:blipFill>
        <p:spPr>
          <a:xfrm>
            <a:off x="6730128" y="3937873"/>
            <a:ext cx="1599591" cy="196607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8F7673-DDD3-4707-A0C8-70AE76960923}"/>
              </a:ext>
            </a:extLst>
          </p:cNvPr>
          <p:cNvSpPr txBox="1"/>
          <p:nvPr/>
        </p:nvSpPr>
        <p:spPr>
          <a:xfrm>
            <a:off x="6545569" y="6048462"/>
            <a:ext cx="1969255" cy="261610"/>
          </a:xfrm>
          <a:prstGeom prst="rect">
            <a:avLst/>
          </a:prstGeom>
          <a:solidFill>
            <a:srgbClr val="479F79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For illustrative purposes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42FE-F6A9-403A-A01F-46BEB22FE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635" y="1774960"/>
            <a:ext cx="2972215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FB6E8-A65C-4F7C-B5DA-C80E8310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21898"/>
            <a:ext cx="7315200" cy="62388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Next Steps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25515-162E-4ED6-A5DC-76CE57B40D48}"/>
              </a:ext>
            </a:extLst>
          </p:cNvPr>
          <p:cNvSpPr txBox="1"/>
          <p:nvPr/>
        </p:nvSpPr>
        <p:spPr>
          <a:xfrm>
            <a:off x="550215" y="1429465"/>
            <a:ext cx="8087487" cy="1139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3CB2D0D-7C42-4406-99F6-93107EDCE0C7}"/>
              </a:ext>
            </a:extLst>
          </p:cNvPr>
          <p:cNvSpPr/>
          <p:nvPr/>
        </p:nvSpPr>
        <p:spPr>
          <a:xfrm>
            <a:off x="8736393" y="3200400"/>
            <a:ext cx="304800" cy="533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A6D79-16DC-444C-8AB5-801057EAC4FD}"/>
              </a:ext>
            </a:extLst>
          </p:cNvPr>
          <p:cNvSpPr/>
          <p:nvPr/>
        </p:nvSpPr>
        <p:spPr>
          <a:xfrm>
            <a:off x="749233" y="1397000"/>
            <a:ext cx="7720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2400"/>
              </a:spcAft>
            </a:pPr>
            <a:endParaRPr lang="en-US" sz="2000" b="1" dirty="0"/>
          </a:p>
          <a:p>
            <a:pPr marL="0" lvl="1">
              <a:spcAft>
                <a:spcPts val="1200"/>
              </a:spcAft>
            </a:pP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05083D-DD1B-4B44-B24D-C7DADF0C3AD7}"/>
              </a:ext>
            </a:extLst>
          </p:cNvPr>
          <p:cNvGrpSpPr/>
          <p:nvPr/>
        </p:nvGrpSpPr>
        <p:grpSpPr>
          <a:xfrm>
            <a:off x="401903" y="1551294"/>
            <a:ext cx="316230" cy="316230"/>
            <a:chOff x="2838450" y="1695450"/>
            <a:chExt cx="3467100" cy="3467100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5955770-0283-4649-900D-464C71D49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8450" y="1695450"/>
              <a:ext cx="3467100" cy="34671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2EC6FAB-DC5B-4258-8CEA-71275041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9475" y="2576512"/>
              <a:ext cx="2305050" cy="17049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C99B89-B1E2-4A42-B16E-E8F097B9934F}"/>
              </a:ext>
            </a:extLst>
          </p:cNvPr>
          <p:cNvGrpSpPr/>
          <p:nvPr/>
        </p:nvGrpSpPr>
        <p:grpSpPr>
          <a:xfrm>
            <a:off x="433003" y="2671467"/>
            <a:ext cx="316230" cy="316230"/>
            <a:chOff x="2838450" y="1695450"/>
            <a:chExt cx="3467100" cy="346710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23FFF82-DE50-4B68-A61F-D6BD77D2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8450" y="1695450"/>
              <a:ext cx="3467100" cy="34671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D0584D3-8D10-4D0F-8A26-E09936FC7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9475" y="2576512"/>
              <a:ext cx="2305050" cy="17049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B014FD-F125-4FF0-B877-57C448E5819C}"/>
              </a:ext>
            </a:extLst>
          </p:cNvPr>
          <p:cNvGrpSpPr/>
          <p:nvPr/>
        </p:nvGrpSpPr>
        <p:grpSpPr>
          <a:xfrm>
            <a:off x="422862" y="3991253"/>
            <a:ext cx="316230" cy="316230"/>
            <a:chOff x="2838450" y="1695450"/>
            <a:chExt cx="3467100" cy="34671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8E4D567-5243-4BD3-A402-F00841DA0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8450" y="1695450"/>
              <a:ext cx="3467100" cy="34671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698D2AD-1ED4-444B-A9DD-129CD6FE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9475" y="2576512"/>
              <a:ext cx="2305050" cy="170497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2BA8D2-FDEE-428C-AAA0-CFB8A1AC0484}"/>
              </a:ext>
            </a:extLst>
          </p:cNvPr>
          <p:cNvSpPr txBox="1"/>
          <p:nvPr/>
        </p:nvSpPr>
        <p:spPr>
          <a:xfrm>
            <a:off x="1275127" y="1513787"/>
            <a:ext cx="382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Press Release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A171D-482D-45E1-A11C-0625664DE28F}"/>
              </a:ext>
            </a:extLst>
          </p:cNvPr>
          <p:cNvSpPr txBox="1"/>
          <p:nvPr/>
        </p:nvSpPr>
        <p:spPr>
          <a:xfrm>
            <a:off x="1275127" y="2649053"/>
            <a:ext cx="316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will begin December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E8C05-5BF2-4574-83EB-90C5A548BC92}"/>
              </a:ext>
            </a:extLst>
          </p:cNvPr>
          <p:cNvSpPr txBox="1"/>
          <p:nvPr/>
        </p:nvSpPr>
        <p:spPr>
          <a:xfrm>
            <a:off x="1275127" y="3984317"/>
            <a:ext cx="377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Work –  Early Communication and Coordination with the City staff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8CB4E-A330-48A2-B4A4-5324ACF86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647" y="1302318"/>
            <a:ext cx="4245132" cy="41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Office PowerPoint</Application>
  <PresentationFormat>On-screen Show (4:3)</PresentationFormat>
  <Paragraphs>63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DIN-Light</vt:lpstr>
      <vt:lpstr>Symbol</vt:lpstr>
      <vt:lpstr>Wingdings</vt:lpstr>
      <vt:lpstr>Office Theme</vt:lpstr>
      <vt:lpstr>PowerPoint Presentation</vt:lpstr>
      <vt:lpstr>Our Vegetation Management Program</vt:lpstr>
      <vt:lpstr>PowerPoint Presentation</vt:lpstr>
      <vt:lpstr>PowerPoint Presentation</vt:lpstr>
      <vt:lpstr>City of Folsom: Previously Identified Work </vt:lpstr>
      <vt:lpstr>City of Folsom: Proposed Vegetation Work</vt:lpstr>
      <vt:lpstr>Vegetation Management: City of Folsom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2018-03-10T00:18:52Z</dcterms:created>
  <dcterms:modified xsi:type="dcterms:W3CDTF">2021-12-10T23:57:09Z</dcterms:modified>
</cp:coreProperties>
</file>