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65" r:id="rId6"/>
    <p:sldId id="258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7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21379"/>
          <a:stretch/>
        </p:blipFill>
        <p:spPr>
          <a:xfrm>
            <a:off x="3048" y="-24064"/>
            <a:ext cx="12188952" cy="496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777" y="5298740"/>
            <a:ext cx="9144000" cy="101295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695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617242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650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72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593179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2390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950737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8895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40042"/>
            <a:ext cx="3932237" cy="104257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1540042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2079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56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496926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34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0B2A-0360-4BCF-ACA4-3AAB2D1101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Resolution 10776</a:t>
            </a:r>
            <a:br>
              <a:rPr lang="en-US" sz="3200" dirty="0"/>
            </a:br>
            <a:r>
              <a:rPr lang="en-US" sz="3200" dirty="0" err="1"/>
              <a:t>Mangini</a:t>
            </a:r>
            <a:r>
              <a:rPr lang="en-US" sz="3200" dirty="0"/>
              <a:t> Place Affordable Housing Loan</a:t>
            </a:r>
          </a:p>
        </p:txBody>
      </p:sp>
    </p:spTree>
    <p:extLst>
      <p:ext uri="{BB962C8B-B14F-4D97-AF65-F5344CB8AC3E}">
        <p14:creationId xmlns:p14="http://schemas.microsoft.com/office/powerpoint/2010/main" val="255703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1F98-2CE3-4B65-930E-9278DF3D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Affordable Housing Loan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4AD0-A448-4680-AF87-761543C2D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F73DD8-88E0-4538-A785-92AA3C1A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BCEFF1-42DB-4617-97F0-663C773A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53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1" descr="Table&#10;&#10;Description automatically generated">
            <a:extLst>
              <a:ext uri="{FF2B5EF4-FFF2-40B4-BE49-F238E27FC236}">
                <a16:creationId xmlns:a16="http://schemas.microsoft.com/office/drawing/2014/main" id="{CB15FF14-B6B2-4EB8-8CFC-2E6862BA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5845"/>
            <a:ext cx="8601075" cy="46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63F7DB-E150-4A67-B2F5-31495A17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905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253CF-0175-4EF0-8EF5-134498551B72}"/>
              </a:ext>
            </a:extLst>
          </p:cNvPr>
          <p:cNvSpPr txBox="1"/>
          <p:nvPr/>
        </p:nvSpPr>
        <p:spPr>
          <a:xfrm>
            <a:off x="5718048" y="29748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2C0DD-7557-48E9-92B6-7EAF3E46BE89}"/>
              </a:ext>
            </a:extLst>
          </p:cNvPr>
          <p:cNvSpPr txBox="1"/>
          <p:nvPr/>
        </p:nvSpPr>
        <p:spPr>
          <a:xfrm>
            <a:off x="8863584" y="2548128"/>
            <a:ext cx="297484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Nine affordable housing loans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Totaling $28.6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Producing 814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0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737F-24CB-453F-B86C-2DBAD4DC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Background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5CCB9A-F6C9-4C91-804C-E8610203F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490350"/>
              </p:ext>
            </p:extLst>
          </p:nvPr>
        </p:nvGraphicFramePr>
        <p:xfrm>
          <a:off x="0" y="1489587"/>
          <a:ext cx="11680722" cy="41602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2720">
                  <a:extLst>
                    <a:ext uri="{9D8B030D-6E8A-4147-A177-3AD203B41FA5}">
                      <a16:colId xmlns:a16="http://schemas.microsoft.com/office/drawing/2014/main" val="3833614906"/>
                    </a:ext>
                  </a:extLst>
                </a:gridCol>
                <a:gridCol w="2879378">
                  <a:extLst>
                    <a:ext uri="{9D8B030D-6E8A-4147-A177-3AD203B41FA5}">
                      <a16:colId xmlns:a16="http://schemas.microsoft.com/office/drawing/2014/main" val="4081496925"/>
                    </a:ext>
                  </a:extLst>
                </a:gridCol>
                <a:gridCol w="3565442">
                  <a:extLst>
                    <a:ext uri="{9D8B030D-6E8A-4147-A177-3AD203B41FA5}">
                      <a16:colId xmlns:a16="http://schemas.microsoft.com/office/drawing/2014/main" val="1979158411"/>
                    </a:ext>
                  </a:extLst>
                </a:gridCol>
                <a:gridCol w="3333182">
                  <a:extLst>
                    <a:ext uri="{9D8B030D-6E8A-4147-A177-3AD203B41FA5}">
                      <a16:colId xmlns:a16="http://schemas.microsoft.com/office/drawing/2014/main" val="2429452012"/>
                    </a:ext>
                  </a:extLst>
                </a:gridCol>
              </a:tblGrid>
              <a:tr h="391135">
                <a:tc>
                  <a:txBody>
                    <a:bodyPr/>
                    <a:lstStyle/>
                    <a:p>
                      <a:r>
                        <a:rPr lang="en-US" b="0" dirty="0"/>
                        <a:t>January 26, 2021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0" dirty="0"/>
                        <a:t>Preliminary loan request presented to CC along with request for Sage  project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57755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r>
                        <a:rPr lang="en-US" dirty="0"/>
                        <a:t>August 11, 2021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received private activity bond allocation from the California Debt Limit Allocation Committee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489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r>
                        <a:rPr lang="en-US" dirty="0"/>
                        <a:t>August 18, 2021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Project approved by Planning Commission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96595"/>
                  </a:ext>
                </a:extLst>
              </a:tr>
              <a:tr h="637818">
                <a:tc>
                  <a:txBody>
                    <a:bodyPr/>
                    <a:lstStyle/>
                    <a:p>
                      <a:r>
                        <a:rPr lang="en-US" dirty="0"/>
                        <a:t>November 2021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City’s total unencumbered housing fund balance available for affordable housing projects is $9.97 million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76495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Housing Fund Name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14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 Balance</a:t>
                      </a:r>
                      <a:endParaRPr lang="en-US" sz="14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20202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Housing Trust Fund (Fund 221)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Commercial Fees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$1,265,283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406822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Folsom Housing Fund (Fund 238)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Inclusionary In-lieu Fees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$8,538,583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713054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Oaks at Willow Springs (Fund 274)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Willow Springs Inclusionary Fee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$24,059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168190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Bonds Fund (Fund 280)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Former Redevelopment Bonds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$140,293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003231"/>
                  </a:ext>
                </a:extLst>
              </a:tr>
              <a:tr h="391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$9,968,218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669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5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B84BEC-94D4-44A0-82D2-B3121ED5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80567-EFB2-40D5-9008-7E9F5BAB6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900" dirty="0"/>
              <a:t>First proposed affordable project in the Folsom Plan Area</a:t>
            </a:r>
          </a:p>
          <a:p>
            <a:pPr>
              <a:spcBef>
                <a:spcPts val="1200"/>
              </a:spcBef>
            </a:pPr>
            <a:r>
              <a:rPr lang="en-US" sz="2900" dirty="0"/>
              <a:t>5.02-acres site</a:t>
            </a:r>
          </a:p>
          <a:p>
            <a:pPr>
              <a:spcBef>
                <a:spcPts val="1200"/>
              </a:spcBef>
            </a:pPr>
            <a:r>
              <a:rPr lang="en-US" sz="2900" dirty="0"/>
              <a:t>152 multifamily affordable one-, two-, and three-bedroom units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effectLst/>
                <a:ea typeface="Times New Roman" panose="02020603050405020304" pitchFamily="18" charset="0"/>
              </a:rPr>
              <a:t>Project will provide 152 additional units toward </a:t>
            </a:r>
            <a:r>
              <a:rPr lang="en-US" sz="2900" dirty="0" err="1">
                <a:effectLst/>
                <a:ea typeface="Times New Roman" panose="02020603050405020304" pitchFamily="18" charset="0"/>
              </a:rPr>
              <a:t>RHNA</a:t>
            </a:r>
            <a:endParaRPr lang="en-US" sz="2900" dirty="0"/>
          </a:p>
          <a:p>
            <a:pPr>
              <a:spcBef>
                <a:spcPts val="1200"/>
              </a:spcBef>
            </a:pPr>
            <a:r>
              <a:rPr lang="en-US" sz="2900" dirty="0">
                <a:ea typeface="Times New Roman" panose="02020603050405020304" pitchFamily="18" charset="0"/>
              </a:rPr>
              <a:t>A</a:t>
            </a:r>
            <a:r>
              <a:rPr lang="en-US" sz="2900" dirty="0">
                <a:effectLst/>
                <a:ea typeface="Times New Roman" panose="02020603050405020304" pitchFamily="18" charset="0"/>
              </a:rPr>
              <a:t>ffordable to low-, very-low-, and extremely-low-income </a:t>
            </a:r>
            <a:r>
              <a:rPr lang="en-US" sz="2900" dirty="0">
                <a:ea typeface="Times New Roman" panose="02020603050405020304" pitchFamily="18" charset="0"/>
              </a:rPr>
              <a:t>households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effectLst/>
                <a:ea typeface="Times New Roman" panose="02020603050405020304" pitchFamily="18" charset="0"/>
              </a:rPr>
              <a:t>Pedestrian focus - walking distance of elementary school</a:t>
            </a:r>
          </a:p>
          <a:p>
            <a:pPr>
              <a:spcBef>
                <a:spcPts val="1200"/>
              </a:spcBef>
            </a:pPr>
            <a:r>
              <a:rPr lang="en-US" sz="2900" dirty="0"/>
              <a:t>Requesting </a:t>
            </a:r>
            <a:r>
              <a:rPr lang="en-US" sz="2900" dirty="0">
                <a:effectLst/>
              </a:rPr>
              <a:t>$6,860,000 </a:t>
            </a:r>
            <a:r>
              <a:rPr lang="en-US" sz="2900" dirty="0"/>
              <a:t>loan from City’s Housing Fund</a:t>
            </a:r>
          </a:p>
          <a:p>
            <a:endParaRPr lang="en-US" dirty="0"/>
          </a:p>
        </p:txBody>
      </p:sp>
      <p:pic>
        <p:nvPicPr>
          <p:cNvPr id="13" name="Content Placeholder 12" descr="Project Site">
            <a:extLst>
              <a:ext uri="{FF2B5EF4-FFF2-40B4-BE49-F238E27FC236}">
                <a16:creationId xmlns:a16="http://schemas.microsoft.com/office/drawing/2014/main" id="{75BAE176-1653-4A66-A5FC-298502523E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51922"/>
            <a:ext cx="5181600" cy="4098744"/>
          </a:xfr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2560B-58D2-4D22-ABCE-0345AA1B33C2}"/>
              </a:ext>
            </a:extLst>
          </p:cNvPr>
          <p:cNvSpPr txBox="1"/>
          <p:nvPr/>
        </p:nvSpPr>
        <p:spPr>
          <a:xfrm>
            <a:off x="1828799" y="3265716"/>
            <a:ext cx="187234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Project Site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D70C1E-16EA-44AD-B9C9-62D46C52585B}"/>
              </a:ext>
            </a:extLst>
          </p:cNvPr>
          <p:cNvCxnSpPr/>
          <p:nvPr/>
        </p:nvCxnSpPr>
        <p:spPr>
          <a:xfrm>
            <a:off x="2873828" y="3788230"/>
            <a:ext cx="718457" cy="391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83255-1053-42C8-8DCF-A76BA1CC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Mangini</a:t>
            </a:r>
            <a:r>
              <a:rPr lang="en-US" dirty="0"/>
              <a:t> Place</a:t>
            </a:r>
            <a:br>
              <a:rPr lang="en-US" dirty="0"/>
            </a:br>
            <a:r>
              <a:rPr lang="en-US" dirty="0"/>
              <a:t>Site Plan and Rendering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5B7128-5655-42FA-8666-432DBD86A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65602"/>
            <a:ext cx="5181600" cy="24713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C262-6FDD-4F1A-AD45-5A0F91090B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1BDBA-26BB-498A-9FC0-D7B959C4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9" y="1636295"/>
            <a:ext cx="6124894" cy="46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737F-24CB-453F-B86C-2DBAD4DC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Funding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A8F1-8F71-47E5-82A5-6DFBEFE0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661032"/>
            <a:ext cx="10515600" cy="473976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Developer Pro Forma analyzed by City’s consultant (TDA) for reasonableness and accuracy of assumptions, methods, and calculations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TDA found the requested $6.86M loan is reasonable based on project details, but recommended adding a net cost savings provision to the Term Sheet</a:t>
            </a:r>
          </a:p>
          <a:p>
            <a:endParaRPr lang="en-US" sz="900" dirty="0"/>
          </a:p>
          <a:p>
            <a:r>
              <a:rPr lang="en-US" sz="3000" dirty="0"/>
              <a:t>Lower per unit price comparable to other City loans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Mangini</a:t>
            </a:r>
            <a:r>
              <a:rPr lang="en-US" dirty="0">
                <a:solidFill>
                  <a:srgbClr val="FF0000"/>
                </a:solidFill>
              </a:rPr>
              <a:t> Place Project: $45,733 per affordable unit </a:t>
            </a:r>
          </a:p>
          <a:p>
            <a:pPr lvl="1"/>
            <a:r>
              <a:rPr lang="en-US" dirty="0"/>
              <a:t>Bidwell Place Project: $55,333 per affordable unit</a:t>
            </a:r>
          </a:p>
          <a:p>
            <a:pPr lvl="1"/>
            <a:r>
              <a:rPr lang="en-US" dirty="0"/>
              <a:t>Bidwell Point Project: $53,000 per affordable unit</a:t>
            </a:r>
          </a:p>
          <a:p>
            <a:pPr lvl="1"/>
            <a:r>
              <a:rPr lang="en-US" dirty="0" err="1"/>
              <a:t>Forestwood</a:t>
            </a:r>
            <a:r>
              <a:rPr lang="en-US" dirty="0"/>
              <a:t> Apartment Project: $54,545 per affordable unit</a:t>
            </a:r>
          </a:p>
          <a:p>
            <a:pPr lvl="1"/>
            <a:r>
              <a:rPr lang="en-US" dirty="0"/>
              <a:t>Granite City Apartment Project: $51,000 per affordable unit</a:t>
            </a:r>
          </a:p>
        </p:txBody>
      </p:sp>
    </p:spTree>
    <p:extLst>
      <p:ext uri="{BB962C8B-B14F-4D97-AF65-F5344CB8AC3E}">
        <p14:creationId xmlns:p14="http://schemas.microsoft.com/office/powerpoint/2010/main" val="53508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737F-24CB-453F-B86C-2DBAD4DC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Loan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A8F1-8F71-47E5-82A5-6DFBEFE0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1505584"/>
            <a:ext cx="10515600" cy="50689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Loan Amount $6.86 million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3% simple interest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35-year repayment term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Repayment equal to 50% of residual cash flow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City’s loan will be deferred until the earlier of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15 years following Permanent Loan Conversion or ii) repayment of the Deferred Developer Fee, provided further that the Deferred Developer Fee note shall carry no interest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100% of principal balance + accrued interest due at expiration of loan term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Net cost savings provision in the event project sources are in excess of uses for the project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660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737F-24CB-453F-B86C-2DBAD4DC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Development Impact Fee Deferral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A8F1-8F71-47E5-82A5-6DFBEFE0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6701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u="sng" dirty="0"/>
              <a:t>Folsom Municipal Code </a:t>
            </a:r>
            <a:r>
              <a:rPr lang="en-US" sz="2800" dirty="0"/>
              <a:t>Chapter 16.60 allows City Council to approval deferral of up to 75% of City-imposed development impact fees qualified residential projects.</a:t>
            </a:r>
          </a:p>
          <a:p>
            <a:pPr marL="91440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Project is a qualified residential project with 100% affordable units</a:t>
            </a:r>
          </a:p>
          <a:p>
            <a:pPr marL="91440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Total estimated development impact fee is ~$8.37M (75% is ~$6.27K)</a:t>
            </a:r>
          </a:p>
          <a:p>
            <a:pPr marL="91440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Max fee deferral period is 15 months from building permit issuance</a:t>
            </a:r>
          </a:p>
        </p:txBody>
      </p:sp>
    </p:spTree>
    <p:extLst>
      <p:ext uri="{BB962C8B-B14F-4D97-AF65-F5344CB8AC3E}">
        <p14:creationId xmlns:p14="http://schemas.microsoft.com/office/powerpoint/2010/main" val="337034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737F-24CB-453F-B86C-2DBAD4DC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A8F1-8F71-47E5-82A5-6DFBEFE08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Adopt Resolution No. 10776 - A Resolution of the City of Folsom Approving an Affordable Housing Loan in the Amount of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$6,860,000 from the City’s Housing Funds to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Mangini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Place Affordable, LP, Authorizing the City Manager to Execute Loan Agreement and Related Documents for the Construction of 152 Affordable Housing Units at the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Mangini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Place Multifamily Affordable Housing Development, and Appropriation of Funds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04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ice PPT Template_Patrol Car (Gray)" id="{8388609F-6138-4583-A818-9378B94AB177}" vid="{6344A12F-4208-45EA-960A-F16EF4AC10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1</Template>
  <TotalTime>606</TotalTime>
  <Words>539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Wingdings</vt:lpstr>
      <vt:lpstr>Office Theme</vt:lpstr>
      <vt:lpstr>Resolution 10776 Mangini Place Affordable Housing Loan</vt:lpstr>
      <vt:lpstr>Affordable Housing Loan Summary </vt:lpstr>
      <vt:lpstr>Background</vt:lpstr>
      <vt:lpstr>Project Details</vt:lpstr>
      <vt:lpstr>Mangini Place Site Plan and Rendering</vt:lpstr>
      <vt:lpstr>Funding Analysis</vt:lpstr>
      <vt:lpstr>Loan Terms</vt:lpstr>
      <vt:lpstr>Development Impact Fee Deferral</vt:lpstr>
      <vt:lpstr>Recommendation</vt:lpstr>
    </vt:vector>
  </TitlesOfParts>
  <Company>City of Folsom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Meeting 4-2-</dc:title>
  <dc:creator>Pam Johns</dc:creator>
  <cp:lastModifiedBy>Stephanie Henry</cp:lastModifiedBy>
  <cp:revision>28</cp:revision>
  <dcterms:created xsi:type="dcterms:W3CDTF">2020-04-02T21:42:49Z</dcterms:created>
  <dcterms:modified xsi:type="dcterms:W3CDTF">2021-12-15T00:48:37Z</dcterms:modified>
</cp:coreProperties>
</file>