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814" autoAdjust="0"/>
    <p:restoredTop sz="94660"/>
  </p:normalViewPr>
  <p:slideViewPr>
    <p:cSldViewPr snapToGrid="0">
      <p:cViewPr varScale="1">
        <p:scale>
          <a:sx n="119" d="100"/>
          <a:sy n="119" d="100"/>
        </p:scale>
        <p:origin x="91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DF7C8-8A06-434A-9DF5-94798AEB4359}"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E9F40-03E1-4910-A5F9-BA16D6734CCB}" type="slidenum">
              <a:rPr lang="en-US" smtClean="0"/>
              <a:t>‹#›</a:t>
            </a:fld>
            <a:endParaRPr lang="en-US"/>
          </a:p>
        </p:txBody>
      </p:sp>
    </p:spTree>
    <p:extLst>
      <p:ext uri="{BB962C8B-B14F-4D97-AF65-F5344CB8AC3E}">
        <p14:creationId xmlns:p14="http://schemas.microsoft.com/office/powerpoint/2010/main" val="280462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15000"/>
              </a:lnSpc>
              <a:spcBef>
                <a:spcPts val="0"/>
              </a:spcBef>
              <a:spcAft>
                <a:spcPts val="0"/>
              </a:spcAft>
            </a:pP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Currently residential participation in recycling and yard waste collection is optional. Even those who elect to participate may still throw yard waste or recyclables into their grey trash can at their discretion. In accordance with SB 1383, after the adoption of the new ordinance, placing items in the wrong can will be a violation of Folsom Municipal Code and subject to enforcement.</a:t>
            </a:r>
          </a:p>
          <a:p>
            <a:pPr marL="0" marR="0" fontAlgn="base">
              <a:lnSpc>
                <a:spcPct val="115000"/>
              </a:lnSpc>
              <a:spcBef>
                <a:spcPts val="0"/>
              </a:spcBef>
              <a:spcAft>
                <a:spcPts val="0"/>
              </a:spcAft>
            </a:pPr>
            <a:endPar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15000"/>
              </a:lnSpc>
              <a:spcBef>
                <a:spcPts val="0"/>
              </a:spcBef>
              <a:spcAft>
                <a:spcPts val="0"/>
              </a:spcAft>
            </a:pP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 law already requires businesses to have organics and recycling collection and SB 1383 expands on those requirements. The code revisions require containers to be used in accordance with program guidelines.</a:t>
            </a:r>
          </a:p>
          <a:p>
            <a:pPr marL="0" marR="0" fontAlgn="base">
              <a:lnSpc>
                <a:spcPct val="115000"/>
              </a:lnSpc>
              <a:spcBef>
                <a:spcPts val="0"/>
              </a:spcBef>
              <a:spcAft>
                <a:spcPts val="0"/>
              </a:spcAft>
            </a:pPr>
            <a:endPar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15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8.32.191 Sufficient service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86D925-4618-4BDF-AE04-2C273026D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75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44DF-28D7-4439-81A9-ABFD328AFC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883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96777" y="5298740"/>
            <a:ext cx="9144000" cy="1012950"/>
          </a:xfrm>
        </p:spPr>
        <p:txBody>
          <a:bodyPr anchor="ctr"/>
          <a:lstStyle>
            <a:lvl1pPr algn="l">
              <a:defRPr sz="6000" baseline="0">
                <a:solidFill>
                  <a:schemeClr val="bg1"/>
                </a:solidFill>
                <a:latin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426978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617242"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sz="4000">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87142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atin typeface="Georgia" panose="02040502050405020303" pitchFamily="18"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1850" y="4589463"/>
            <a:ext cx="10515600" cy="1500187"/>
          </a:xfrm>
        </p:spPr>
        <p:txBody>
          <a:bodyPr>
            <a:normAutofit/>
          </a:bodyPr>
          <a:lstStyle>
            <a:lvl1pPr marL="0" indent="0">
              <a:buNone/>
              <a:defRPr sz="4000" b="1" baseline="0">
                <a:solidFill>
                  <a:srgbClr val="143C7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289568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593179"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sz="half" idx="1" hasCustomPrompt="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4" name="Content Placeholder 3"/>
          <p:cNvSpPr>
            <a:spLocks noGrp="1"/>
          </p:cNvSpPr>
          <p:nvPr>
            <p:ph sz="half" idx="2" hasCustomPrompt="1"/>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329213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0"/>
            <a:ext cx="9507370"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hasCustomPrompt="1"/>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165326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1540042"/>
            <a:ext cx="3932237" cy="1042570"/>
          </a:xfrm>
        </p:spPr>
        <p:txBody>
          <a:bodyPr anchor="b"/>
          <a:lstStyle>
            <a:lvl1pPr>
              <a:defRPr sz="3200">
                <a:latin typeface="Arial" panose="020B0604020202020204" pitchFamily="34" charset="0"/>
                <a:cs typeface="Arial" panose="020B0604020202020204" pitchFamily="34" charset="0"/>
              </a:defRPr>
            </a:lvl1pPr>
          </a:lstStyle>
          <a:p>
            <a:r>
              <a:rPr lang="en-US" dirty="0"/>
              <a:t>Click to add title</a:t>
            </a:r>
          </a:p>
        </p:txBody>
      </p:sp>
      <p:sp>
        <p:nvSpPr>
          <p:cNvPr id="3" name="Picture Placeholder 2"/>
          <p:cNvSpPr>
            <a:spLocks noGrp="1"/>
          </p:cNvSpPr>
          <p:nvPr>
            <p:ph type="pic" idx="1" hasCustomPrompt="1"/>
          </p:nvPr>
        </p:nvSpPr>
        <p:spPr>
          <a:xfrm>
            <a:off x="5183188" y="1540042"/>
            <a:ext cx="6172200" cy="4873625"/>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or content here</a:t>
            </a:r>
          </a:p>
        </p:txBody>
      </p:sp>
      <p:sp>
        <p:nvSpPr>
          <p:cNvPr id="4" name="Text Placeholder 3"/>
          <p:cNvSpPr>
            <a:spLocks noGrp="1"/>
          </p:cNvSpPr>
          <p:nvPr>
            <p:ph type="body" sz="half" idx="2" hasCustomPrompt="1"/>
          </p:nvPr>
        </p:nvSpPr>
        <p:spPr>
          <a:xfrm>
            <a:off x="839788" y="2602079"/>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Tree>
    <p:extLst>
      <p:ext uri="{BB962C8B-B14F-4D97-AF65-F5344CB8AC3E}">
        <p14:creationId xmlns:p14="http://schemas.microsoft.com/office/powerpoint/2010/main" val="358897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496926"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34258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B0B2A-0360-4BCF-ACA4-3AAB2D110120}"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F9288-F186-429E-8A00-6FD29A87DB1F}" type="slidenum">
              <a:rPr lang="en-US" smtClean="0"/>
              <a:t>‹#›</a:t>
            </a:fld>
            <a:endParaRPr lang="en-US"/>
          </a:p>
        </p:txBody>
      </p:sp>
    </p:spTree>
    <p:extLst>
      <p:ext uri="{BB962C8B-B14F-4D97-AF65-F5344CB8AC3E}">
        <p14:creationId xmlns:p14="http://schemas.microsoft.com/office/powerpoint/2010/main" val="3925073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BC13-2457-4B0B-98BC-41344DE69494}"/>
              </a:ext>
            </a:extLst>
          </p:cNvPr>
          <p:cNvSpPr>
            <a:spLocks noGrp="1"/>
          </p:cNvSpPr>
          <p:nvPr>
            <p:ph type="title"/>
          </p:nvPr>
        </p:nvSpPr>
        <p:spPr>
          <a:xfrm>
            <a:off x="351319" y="0"/>
            <a:ext cx="9617242" cy="1325563"/>
          </a:xfrm>
        </p:spPr>
        <p:txBody>
          <a:bodyPr>
            <a:normAutofit/>
          </a:bodyPr>
          <a:lstStyle/>
          <a:p>
            <a:r>
              <a:rPr lang="en-US" dirty="0"/>
              <a:t>Ordinance No. 1318</a:t>
            </a:r>
          </a:p>
        </p:txBody>
      </p:sp>
      <p:sp>
        <p:nvSpPr>
          <p:cNvPr id="3" name="Content Placeholder 2">
            <a:extLst>
              <a:ext uri="{FF2B5EF4-FFF2-40B4-BE49-F238E27FC236}">
                <a16:creationId xmlns:a16="http://schemas.microsoft.com/office/drawing/2014/main" id="{936EDF95-06D7-4B86-80A1-0ED8C12DE3C2}"/>
              </a:ext>
            </a:extLst>
          </p:cNvPr>
          <p:cNvSpPr>
            <a:spLocks noGrp="1"/>
          </p:cNvSpPr>
          <p:nvPr>
            <p:ph idx="1"/>
          </p:nvPr>
        </p:nvSpPr>
        <p:spPr>
          <a:xfrm>
            <a:off x="351318" y="1564367"/>
            <a:ext cx="10878155" cy="4836431"/>
          </a:xfrm>
        </p:spPr>
        <p:txBody>
          <a:bodyPr>
            <a:normAutofit/>
          </a:bodyPr>
          <a:lstStyle/>
          <a:p>
            <a:pPr>
              <a:spcBef>
                <a:spcPts val="2400"/>
              </a:spcBef>
            </a:pPr>
            <a:r>
              <a:rPr lang="en-US" sz="3600" dirty="0"/>
              <a:t>Historic District parking management was focus of 2020 Ad Hoc committee</a:t>
            </a:r>
          </a:p>
          <a:p>
            <a:pPr>
              <a:spcBef>
                <a:spcPts val="2400"/>
              </a:spcBef>
            </a:pPr>
            <a:r>
              <a:rPr lang="en-US" sz="3600" dirty="0"/>
              <a:t>Compliance with parking limits is integral to success of parking management strategies</a:t>
            </a:r>
          </a:p>
          <a:p>
            <a:pPr>
              <a:spcBef>
                <a:spcPts val="2400"/>
              </a:spcBef>
            </a:pPr>
            <a:r>
              <a:rPr lang="en-US" sz="3600" dirty="0"/>
              <a:t>Section 10.20.510 last updated 1994</a:t>
            </a:r>
          </a:p>
          <a:p>
            <a:pPr>
              <a:spcBef>
                <a:spcPts val="2400"/>
              </a:spcBef>
            </a:pPr>
            <a:r>
              <a:rPr lang="en-US" sz="3600" dirty="0"/>
              <a:t>$25 not the deterrent it used to be</a:t>
            </a:r>
          </a:p>
          <a:p>
            <a:endParaRPr lang="en-US" dirty="0"/>
          </a:p>
          <a:p>
            <a:endParaRPr lang="en-US" dirty="0"/>
          </a:p>
        </p:txBody>
      </p:sp>
    </p:spTree>
    <p:extLst>
      <p:ext uri="{BB962C8B-B14F-4D97-AF65-F5344CB8AC3E}">
        <p14:creationId xmlns:p14="http://schemas.microsoft.com/office/powerpoint/2010/main" val="239394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1C3E-50B4-4E98-888C-6013B1D4E0C8}"/>
              </a:ext>
            </a:extLst>
          </p:cNvPr>
          <p:cNvSpPr>
            <a:spLocks noGrp="1"/>
          </p:cNvSpPr>
          <p:nvPr>
            <p:ph type="title"/>
          </p:nvPr>
        </p:nvSpPr>
        <p:spPr/>
        <p:txBody>
          <a:bodyPr>
            <a:normAutofit/>
          </a:bodyPr>
          <a:lstStyle/>
          <a:p>
            <a:r>
              <a:rPr lang="en-US" sz="5400" dirty="0"/>
              <a:t>Proposed Boundary</a:t>
            </a:r>
          </a:p>
        </p:txBody>
      </p:sp>
      <p:pic>
        <p:nvPicPr>
          <p:cNvPr id="4" name="Picture 3">
            <a:extLst>
              <a:ext uri="{FF2B5EF4-FFF2-40B4-BE49-F238E27FC236}">
                <a16:creationId xmlns:a16="http://schemas.microsoft.com/office/drawing/2014/main" id="{3CB67C14-2B56-44E0-A141-C0074F4CA65D}"/>
              </a:ext>
            </a:extLst>
          </p:cNvPr>
          <p:cNvPicPr>
            <a:picLocks noChangeAspect="1"/>
          </p:cNvPicPr>
          <p:nvPr/>
        </p:nvPicPr>
        <p:blipFill>
          <a:blip r:embed="rId3"/>
          <a:stretch>
            <a:fillRect/>
          </a:stretch>
        </p:blipFill>
        <p:spPr>
          <a:xfrm>
            <a:off x="465221" y="1325563"/>
            <a:ext cx="9733547" cy="5343717"/>
          </a:xfrm>
          <a:prstGeom prst="rect">
            <a:avLst/>
          </a:prstGeom>
        </p:spPr>
      </p:pic>
    </p:spTree>
    <p:extLst>
      <p:ext uri="{BB962C8B-B14F-4D97-AF65-F5344CB8AC3E}">
        <p14:creationId xmlns:p14="http://schemas.microsoft.com/office/powerpoint/2010/main" val="14296546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3" id="{54CA623D-F410-418B-B714-0654E259944E}" vid="{41E7EA36-A9D0-4AA6-ABC4-AE8531CAFB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150</Words>
  <Application>Microsoft Office PowerPoint</Application>
  <PresentationFormat>Widescreen</PresentationFormat>
  <Paragraphs>13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Georgia</vt:lpstr>
      <vt:lpstr>Times New Roman</vt:lpstr>
      <vt:lpstr>1_Office Theme</vt:lpstr>
      <vt:lpstr>Ordinance No. 1318</vt:lpstr>
      <vt:lpstr>Proposed Boundary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Rackovan</dc:creator>
  <cp:lastModifiedBy>Mark Rackovan</cp:lastModifiedBy>
  <cp:revision>3</cp:revision>
  <dcterms:created xsi:type="dcterms:W3CDTF">2021-11-01T14:55:18Z</dcterms:created>
  <dcterms:modified xsi:type="dcterms:W3CDTF">2021-11-08T18:50:23Z</dcterms:modified>
</cp:coreProperties>
</file>