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4"/>
  </p:notesMasterIdLst>
  <p:sldIdLst>
    <p:sldId id="578" r:id="rId2"/>
    <p:sldId id="496" r:id="rId3"/>
    <p:sldId id="449" r:id="rId4"/>
    <p:sldId id="579" r:id="rId5"/>
    <p:sldId id="610" r:id="rId6"/>
    <p:sldId id="559" r:id="rId7"/>
    <p:sldId id="618" r:id="rId8"/>
    <p:sldId id="622" r:id="rId9"/>
    <p:sldId id="623" r:id="rId10"/>
    <p:sldId id="624" r:id="rId11"/>
    <p:sldId id="625" r:id="rId12"/>
    <p:sldId id="626" r:id="rId13"/>
    <p:sldId id="582" r:id="rId14"/>
    <p:sldId id="584" r:id="rId15"/>
    <p:sldId id="629" r:id="rId16"/>
    <p:sldId id="630" r:id="rId17"/>
    <p:sldId id="631" r:id="rId18"/>
    <p:sldId id="632" r:id="rId19"/>
    <p:sldId id="633" r:id="rId20"/>
    <p:sldId id="634" r:id="rId21"/>
    <p:sldId id="586" r:id="rId22"/>
    <p:sldId id="588" r:id="rId23"/>
    <p:sldId id="628" r:id="rId24"/>
    <p:sldId id="627" r:id="rId25"/>
    <p:sldId id="444" r:id="rId26"/>
    <p:sldId id="617" r:id="rId27"/>
    <p:sldId id="615" r:id="rId28"/>
    <p:sldId id="614" r:id="rId29"/>
    <p:sldId id="616" r:id="rId30"/>
    <p:sldId id="556" r:id="rId31"/>
    <p:sldId id="557" r:id="rId32"/>
    <p:sldId id="580" r:id="rId33"/>
    <p:sldId id="558" r:id="rId34"/>
    <p:sldId id="581" r:id="rId35"/>
    <p:sldId id="462" r:id="rId36"/>
    <p:sldId id="619" r:id="rId37"/>
    <p:sldId id="585" r:id="rId38"/>
    <p:sldId id="589" r:id="rId39"/>
    <p:sldId id="590" r:id="rId40"/>
    <p:sldId id="561" r:id="rId41"/>
    <p:sldId id="591" r:id="rId42"/>
    <p:sldId id="598" r:id="rId43"/>
    <p:sldId id="599" r:id="rId44"/>
    <p:sldId id="595" r:id="rId45"/>
    <p:sldId id="596" r:id="rId46"/>
    <p:sldId id="620" r:id="rId47"/>
    <p:sldId id="621" r:id="rId48"/>
    <p:sldId id="593" r:id="rId49"/>
    <p:sldId id="600" r:id="rId50"/>
    <p:sldId id="594" r:id="rId51"/>
    <p:sldId id="602" r:id="rId52"/>
    <p:sldId id="601" r:id="rId53"/>
    <p:sldId id="611" r:id="rId54"/>
    <p:sldId id="612" r:id="rId55"/>
    <p:sldId id="534" r:id="rId56"/>
    <p:sldId id="603" r:id="rId57"/>
    <p:sldId id="604" r:id="rId58"/>
    <p:sldId id="605" r:id="rId59"/>
    <p:sldId id="606" r:id="rId60"/>
    <p:sldId id="613" r:id="rId61"/>
    <p:sldId id="607" r:id="rId62"/>
    <p:sldId id="608" r:id="rId63"/>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31" algn="l" rtl="0" fontAlgn="base">
      <a:spcBef>
        <a:spcPct val="0"/>
      </a:spcBef>
      <a:spcAft>
        <a:spcPct val="0"/>
      </a:spcAft>
      <a:defRPr kern="1200">
        <a:solidFill>
          <a:schemeClr val="tx1"/>
        </a:solidFill>
        <a:latin typeface="Arial" charset="0"/>
        <a:ea typeface="+mn-ea"/>
        <a:cs typeface="+mn-cs"/>
      </a:defRPr>
    </a:lvl2pPr>
    <a:lvl3pPr marL="914263" algn="l" rtl="0" fontAlgn="base">
      <a:spcBef>
        <a:spcPct val="0"/>
      </a:spcBef>
      <a:spcAft>
        <a:spcPct val="0"/>
      </a:spcAft>
      <a:defRPr kern="1200">
        <a:solidFill>
          <a:schemeClr val="tx1"/>
        </a:solidFill>
        <a:latin typeface="Arial" charset="0"/>
        <a:ea typeface="+mn-ea"/>
        <a:cs typeface="+mn-cs"/>
      </a:defRPr>
    </a:lvl3pPr>
    <a:lvl4pPr marL="1371395" algn="l" rtl="0" fontAlgn="base">
      <a:spcBef>
        <a:spcPct val="0"/>
      </a:spcBef>
      <a:spcAft>
        <a:spcPct val="0"/>
      </a:spcAft>
      <a:defRPr kern="1200">
        <a:solidFill>
          <a:schemeClr val="tx1"/>
        </a:solidFill>
        <a:latin typeface="Arial" charset="0"/>
        <a:ea typeface="+mn-ea"/>
        <a:cs typeface="+mn-cs"/>
      </a:defRPr>
    </a:lvl4pPr>
    <a:lvl5pPr marL="1828527" algn="l" rtl="0" fontAlgn="base">
      <a:spcBef>
        <a:spcPct val="0"/>
      </a:spcBef>
      <a:spcAft>
        <a:spcPct val="0"/>
      </a:spcAft>
      <a:defRPr kern="1200">
        <a:solidFill>
          <a:schemeClr val="tx1"/>
        </a:solidFill>
        <a:latin typeface="Arial" charset="0"/>
        <a:ea typeface="+mn-ea"/>
        <a:cs typeface="+mn-cs"/>
      </a:defRPr>
    </a:lvl5pPr>
    <a:lvl6pPr marL="2285658" algn="l" defTabSz="914263" rtl="0" eaLnBrk="1" latinLnBrk="0" hangingPunct="1">
      <a:defRPr kern="1200">
        <a:solidFill>
          <a:schemeClr val="tx1"/>
        </a:solidFill>
        <a:latin typeface="Arial" charset="0"/>
        <a:ea typeface="+mn-ea"/>
        <a:cs typeface="+mn-cs"/>
      </a:defRPr>
    </a:lvl6pPr>
    <a:lvl7pPr marL="2742789" algn="l" defTabSz="914263" rtl="0" eaLnBrk="1" latinLnBrk="0" hangingPunct="1">
      <a:defRPr kern="1200">
        <a:solidFill>
          <a:schemeClr val="tx1"/>
        </a:solidFill>
        <a:latin typeface="Arial" charset="0"/>
        <a:ea typeface="+mn-ea"/>
        <a:cs typeface="+mn-cs"/>
      </a:defRPr>
    </a:lvl7pPr>
    <a:lvl8pPr marL="3199920" algn="l" defTabSz="914263" rtl="0" eaLnBrk="1" latinLnBrk="0" hangingPunct="1">
      <a:defRPr kern="1200">
        <a:solidFill>
          <a:schemeClr val="tx1"/>
        </a:solidFill>
        <a:latin typeface="Arial" charset="0"/>
        <a:ea typeface="+mn-ea"/>
        <a:cs typeface="+mn-cs"/>
      </a:defRPr>
    </a:lvl8pPr>
    <a:lvl9pPr marL="3657051" algn="l" defTabSz="91426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3300"/>
    <a:srgbClr val="00CC00"/>
    <a:srgbClr val="990099"/>
    <a:srgbClr val="66FF33"/>
    <a:srgbClr val="00CCFF"/>
    <a:srgbClr val="32EE44"/>
    <a:srgbClr val="FF00FF"/>
    <a:srgbClr val="3399FF"/>
    <a:srgbClr val="D85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4397" autoAdjust="0"/>
    <p:restoredTop sz="94660"/>
  </p:normalViewPr>
  <p:slideViewPr>
    <p:cSldViewPr>
      <p:cViewPr varScale="1">
        <p:scale>
          <a:sx n="112" d="100"/>
          <a:sy n="112" d="100"/>
        </p:scale>
        <p:origin x="118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329" cy="4621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6174" y="0"/>
            <a:ext cx="3012329" cy="462120"/>
          </a:xfrm>
          <a:prstGeom prst="rect">
            <a:avLst/>
          </a:prstGeom>
        </p:spPr>
        <p:txBody>
          <a:bodyPr vert="horz" lIns="91440" tIns="45720" rIns="91440" bIns="45720" rtlCol="0"/>
          <a:lstStyle>
            <a:lvl1pPr algn="r">
              <a:defRPr sz="1200"/>
            </a:lvl1pPr>
          </a:lstStyle>
          <a:p>
            <a:fld id="{63A5AB9B-77BE-45F1-B8D5-A16FD88A0A15}" type="datetimeFigureOut">
              <a:rPr lang="en-US" smtClean="0"/>
              <a:t>1/11/2022</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637" y="4387768"/>
            <a:ext cx="5558801" cy="415591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378"/>
            <a:ext cx="3012329" cy="4621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174" y="8772378"/>
            <a:ext cx="3012329" cy="462120"/>
          </a:xfrm>
          <a:prstGeom prst="rect">
            <a:avLst/>
          </a:prstGeom>
        </p:spPr>
        <p:txBody>
          <a:bodyPr vert="horz" lIns="91440" tIns="45720" rIns="91440" bIns="45720" rtlCol="0" anchor="b"/>
          <a:lstStyle>
            <a:lvl1pPr algn="r">
              <a:defRPr sz="1200"/>
            </a:lvl1pPr>
          </a:lstStyle>
          <a:p>
            <a:fld id="{3F8C91C4-2A5B-47A2-9074-8610A3F64B63}" type="slidenum">
              <a:rPr lang="en-US" smtClean="0"/>
              <a:t>‹#›</a:t>
            </a:fld>
            <a:endParaRPr lang="en-US" dirty="0"/>
          </a:p>
        </p:txBody>
      </p:sp>
    </p:spTree>
    <p:extLst>
      <p:ext uri="{BB962C8B-B14F-4D97-AF65-F5344CB8AC3E}">
        <p14:creationId xmlns:p14="http://schemas.microsoft.com/office/powerpoint/2010/main" val="2816147800"/>
      </p:ext>
    </p:extLst>
  </p:cSld>
  <p:clrMap bg1="lt1" tx1="dk1" bg2="lt2" tx2="dk2" accent1="accent1" accent2="accent2" accent3="accent3" accent4="accent4" accent5="accent5" accent6="accent6" hlink="hlink" folHlink="folHlink"/>
  <p:notesStyle>
    <a:lvl1pPr marL="0" algn="l" defTabSz="914263" rtl="0" eaLnBrk="1" latinLnBrk="0" hangingPunct="1">
      <a:defRPr sz="1200" kern="1200">
        <a:solidFill>
          <a:schemeClr val="tx1"/>
        </a:solidFill>
        <a:latin typeface="+mn-lt"/>
        <a:ea typeface="+mn-ea"/>
        <a:cs typeface="+mn-cs"/>
      </a:defRPr>
    </a:lvl1pPr>
    <a:lvl2pPr marL="457131" algn="l" defTabSz="914263" rtl="0" eaLnBrk="1" latinLnBrk="0" hangingPunct="1">
      <a:defRPr sz="1200" kern="1200">
        <a:solidFill>
          <a:schemeClr val="tx1"/>
        </a:solidFill>
        <a:latin typeface="+mn-lt"/>
        <a:ea typeface="+mn-ea"/>
        <a:cs typeface="+mn-cs"/>
      </a:defRPr>
    </a:lvl2pPr>
    <a:lvl3pPr marL="914263" algn="l" defTabSz="914263" rtl="0" eaLnBrk="1" latinLnBrk="0" hangingPunct="1">
      <a:defRPr sz="1200" kern="1200">
        <a:solidFill>
          <a:schemeClr val="tx1"/>
        </a:solidFill>
        <a:latin typeface="+mn-lt"/>
        <a:ea typeface="+mn-ea"/>
        <a:cs typeface="+mn-cs"/>
      </a:defRPr>
    </a:lvl3pPr>
    <a:lvl4pPr marL="1371395" algn="l" defTabSz="914263" rtl="0" eaLnBrk="1" latinLnBrk="0" hangingPunct="1">
      <a:defRPr sz="1200" kern="1200">
        <a:solidFill>
          <a:schemeClr val="tx1"/>
        </a:solidFill>
        <a:latin typeface="+mn-lt"/>
        <a:ea typeface="+mn-ea"/>
        <a:cs typeface="+mn-cs"/>
      </a:defRPr>
    </a:lvl4pPr>
    <a:lvl5pPr marL="1828527" algn="l" defTabSz="914263" rtl="0" eaLnBrk="1" latinLnBrk="0" hangingPunct="1">
      <a:defRPr sz="1200" kern="1200">
        <a:solidFill>
          <a:schemeClr val="tx1"/>
        </a:solidFill>
        <a:latin typeface="+mn-lt"/>
        <a:ea typeface="+mn-ea"/>
        <a:cs typeface="+mn-cs"/>
      </a:defRPr>
    </a:lvl5pPr>
    <a:lvl6pPr marL="2285658" algn="l" defTabSz="914263" rtl="0" eaLnBrk="1" latinLnBrk="0" hangingPunct="1">
      <a:defRPr sz="1200" kern="1200">
        <a:solidFill>
          <a:schemeClr val="tx1"/>
        </a:solidFill>
        <a:latin typeface="+mn-lt"/>
        <a:ea typeface="+mn-ea"/>
        <a:cs typeface="+mn-cs"/>
      </a:defRPr>
    </a:lvl6pPr>
    <a:lvl7pPr marL="2742789" algn="l" defTabSz="914263" rtl="0" eaLnBrk="1" latinLnBrk="0" hangingPunct="1">
      <a:defRPr sz="1200" kern="1200">
        <a:solidFill>
          <a:schemeClr val="tx1"/>
        </a:solidFill>
        <a:latin typeface="+mn-lt"/>
        <a:ea typeface="+mn-ea"/>
        <a:cs typeface="+mn-cs"/>
      </a:defRPr>
    </a:lvl7pPr>
    <a:lvl8pPr marL="3199920" algn="l" defTabSz="914263" rtl="0" eaLnBrk="1" latinLnBrk="0" hangingPunct="1">
      <a:defRPr sz="1200" kern="1200">
        <a:solidFill>
          <a:schemeClr val="tx1"/>
        </a:solidFill>
        <a:latin typeface="+mn-lt"/>
        <a:ea typeface="+mn-ea"/>
        <a:cs typeface="+mn-cs"/>
      </a:defRPr>
    </a:lvl8pPr>
    <a:lvl9pPr marL="3657051" algn="l" defTabSz="91426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8" name="Text Placeholder 2"/>
          <p:cNvSpPr>
            <a:spLocks noGrp="1"/>
          </p:cNvSpPr>
          <p:nvPr>
            <p:ph idx="1"/>
          </p:nvPr>
        </p:nvSpPr>
        <p:spPr>
          <a:xfrm>
            <a:off x="457200" y="1600200"/>
            <a:ext cx="8229600" cy="4525963"/>
          </a:xfrm>
          <a:prstGeom prst="rect">
            <a:avLst/>
          </a:prstGeom>
        </p:spPr>
        <p:txBody>
          <a:bodyPr vert="horz" lIns="91431" tIns="45716" rIns="91431" bIns="45716" rtlCol="0">
            <a:normAutofit/>
          </a:bodyPr>
          <a:lstStyle>
            <a:lvl1pPr>
              <a:defRPr sz="2800">
                <a:solidFill>
                  <a:schemeClr val="tx1"/>
                </a:solidFill>
                <a:latin typeface="Arial Hebrew Light"/>
                <a:cs typeface="Arial Hebrew Light"/>
              </a:defRPr>
            </a:lvl1pPr>
            <a:lvl2pPr>
              <a:defRPr sz="2800">
                <a:solidFill>
                  <a:schemeClr val="tx1"/>
                </a:solidFill>
                <a:latin typeface="Arial Hebrew Light"/>
                <a:cs typeface="Arial Hebrew Light"/>
              </a:defRPr>
            </a:lvl2pPr>
            <a:lvl3pPr>
              <a:defRPr sz="2800">
                <a:solidFill>
                  <a:schemeClr val="tx1"/>
                </a:solidFill>
                <a:latin typeface="Arial Hebrew Light"/>
                <a:cs typeface="Arial Hebrew Light"/>
              </a:defRPr>
            </a:lvl3pPr>
            <a:lvl4pPr>
              <a:defRPr sz="2800">
                <a:solidFill>
                  <a:schemeClr val="tx1"/>
                </a:solidFill>
                <a:latin typeface="Arial Hebrew Light"/>
                <a:cs typeface="Arial Hebrew Light"/>
              </a:defRPr>
            </a:lvl4pPr>
            <a:lvl5pPr>
              <a:defRPr sz="2800">
                <a:solidFill>
                  <a:schemeClr val="tx1"/>
                </a:solidFill>
                <a:latin typeface="Arial Hebrew Light"/>
                <a:cs typeface="Arial Hebrew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82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935288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675" y="330200"/>
            <a:ext cx="3290888"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840" y="330200"/>
            <a:ext cx="9723437"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616081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8" name="Text Placeholder 2"/>
          <p:cNvSpPr>
            <a:spLocks noGrp="1"/>
          </p:cNvSpPr>
          <p:nvPr>
            <p:ph idx="1"/>
          </p:nvPr>
        </p:nvSpPr>
        <p:spPr>
          <a:xfrm>
            <a:off x="457200" y="1600200"/>
            <a:ext cx="8229600" cy="4525963"/>
          </a:xfrm>
          <a:prstGeom prst="rect">
            <a:avLst/>
          </a:prstGeom>
        </p:spPr>
        <p:txBody>
          <a:bodyPr vert="horz" lIns="91431" tIns="45716" rIns="91431" bIns="45716" rtlCol="0">
            <a:normAutofit/>
          </a:bodyPr>
          <a:lstStyle>
            <a:lvl1pPr>
              <a:defRPr sz="2800">
                <a:solidFill>
                  <a:schemeClr val="tx1"/>
                </a:solidFill>
                <a:latin typeface="Arial Hebrew Light"/>
                <a:cs typeface="Arial Hebrew Light"/>
              </a:defRPr>
            </a:lvl1pPr>
            <a:lvl2pPr>
              <a:defRPr sz="2800">
                <a:solidFill>
                  <a:schemeClr val="tx1"/>
                </a:solidFill>
                <a:latin typeface="Arial Hebrew Light"/>
                <a:cs typeface="Arial Hebrew Light"/>
              </a:defRPr>
            </a:lvl2pPr>
            <a:lvl3pPr>
              <a:defRPr sz="2800">
                <a:solidFill>
                  <a:schemeClr val="tx1"/>
                </a:solidFill>
                <a:latin typeface="Arial Hebrew Light"/>
                <a:cs typeface="Arial Hebrew Light"/>
              </a:defRPr>
            </a:lvl3pPr>
            <a:lvl4pPr>
              <a:defRPr sz="2800">
                <a:solidFill>
                  <a:schemeClr val="tx1"/>
                </a:solidFill>
                <a:latin typeface="Arial Hebrew Light"/>
                <a:cs typeface="Arial Hebrew Light"/>
              </a:defRPr>
            </a:lvl4pPr>
            <a:lvl5pPr>
              <a:defRPr sz="2800">
                <a:solidFill>
                  <a:schemeClr val="tx1"/>
                </a:solidFill>
                <a:latin typeface="Arial Hebrew Light"/>
                <a:cs typeface="Arial Hebrew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64005" tIns="32003" rIns="64005" bIns="32003" rtlCol="0" anchor="ctr"/>
          <a:lstStyle/>
          <a:p>
            <a:pPr algn="ctr" defTabSz="457154"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403828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8"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408949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838" y="1920875"/>
            <a:ext cx="6507162"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2" y="1920875"/>
            <a:ext cx="6507163" cy="543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009190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8" name="Footer Placeholder 7"/>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9" name="Slide Number Placeholder 8"/>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443428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9259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330369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75912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lIns="64005" tIns="32003" rIns="64005" bIns="32003"/>
          <a:lstStyle/>
          <a:p>
            <a:pPr defTabSz="457154" fontAlgn="auto">
              <a:spcBef>
                <a:spcPts val="0"/>
              </a:spcBef>
              <a:spcAft>
                <a:spcPts val="0"/>
              </a:spcAft>
            </a:pPr>
            <a:fld id="{49DA4493-6B3E-FC40-BF34-286EC3D7DEBB}" type="datetimeFigureOut">
              <a:rPr lang="en-US" smtClean="0">
                <a:solidFill>
                  <a:prstClr val="black"/>
                </a:solidFill>
                <a:latin typeface="Calibri"/>
              </a:rPr>
              <a:pPr defTabSz="457154" fontAlgn="auto">
                <a:spcBef>
                  <a:spcPts val="0"/>
                </a:spcBef>
                <a:spcAft>
                  <a:spcPts val="0"/>
                </a:spcAft>
              </a:pPr>
              <a:t>1/11/2022</a:t>
            </a:fld>
            <a:endParaRPr lang="en-US" dirty="0">
              <a:solidFill>
                <a:prstClr val="black"/>
              </a:solidFill>
              <a:latin typeface="Calibri"/>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lIns="64005" tIns="32003" rIns="64005" bIns="32003"/>
          <a:lstStyle/>
          <a:p>
            <a:pPr defTabSz="457154" fontAlgn="auto">
              <a:spcBef>
                <a:spcPts val="0"/>
              </a:spcBef>
              <a:spcAft>
                <a:spcPts val="0"/>
              </a:spcAft>
            </a:pPr>
            <a:endParaRPr lang="en-US" dirty="0">
              <a:solidFill>
                <a:prstClr val="black"/>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lIns="64005" tIns="32003" rIns="64005" bIns="32003"/>
          <a:lstStyle/>
          <a:p>
            <a:pPr defTabSz="457154" fontAlgn="auto">
              <a:spcBef>
                <a:spcPts val="0"/>
              </a:spcBef>
              <a:spcAft>
                <a:spcPts val="0"/>
              </a:spcAft>
            </a:pPr>
            <a:fld id="{4A71DD21-02E8-0740-B280-33B9D3334FFF}" type="slidenum">
              <a:rPr lang="en-US" smtClean="0">
                <a:solidFill>
                  <a:prstClr val="black"/>
                </a:solidFill>
                <a:latin typeface="Calibri"/>
              </a:rPr>
              <a:pPr defTabSz="457154"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16508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1143000"/>
          </a:xfrm>
          <a:prstGeom prst="rect">
            <a:avLst/>
          </a:prstGeom>
        </p:spPr>
        <p:txBody>
          <a:bodyPr vert="horz" lIns="91431" tIns="45716" rIns="91431" bIns="45716"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1" tIns="45716" rIns="91431"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3380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154" rtl="0" eaLnBrk="1" latinLnBrk="0" hangingPunct="1">
        <a:spcBef>
          <a:spcPct val="0"/>
        </a:spcBef>
        <a:buNone/>
        <a:defRPr sz="4200" kern="1200">
          <a:solidFill>
            <a:srgbClr val="26407C"/>
          </a:solidFill>
          <a:latin typeface="Calluna"/>
          <a:ea typeface="+mj-ea"/>
          <a:cs typeface="Calluna"/>
        </a:defRPr>
      </a:lvl1pPr>
    </p:titleStyle>
    <p:bodyStyle>
      <a:lvl1pPr marL="342866" indent="-342866" algn="l" defTabSz="457154" rtl="0" eaLnBrk="1" latinLnBrk="0" hangingPunct="1">
        <a:spcBef>
          <a:spcPct val="20000"/>
        </a:spcBef>
        <a:buFont typeface="Arial"/>
        <a:buChar char="•"/>
        <a:defRPr sz="3200" b="0" i="0" kern="1200">
          <a:solidFill>
            <a:schemeClr val="tx1"/>
          </a:solidFill>
          <a:latin typeface="Arial Hebrew Scholar Light"/>
          <a:ea typeface="+mn-ea"/>
          <a:cs typeface="Arial Hebrew Scholar Light"/>
        </a:defRPr>
      </a:lvl1pPr>
      <a:lvl2pPr marL="742876" indent="-285722" algn="l" defTabSz="457154" rtl="0" eaLnBrk="1" latinLnBrk="0" hangingPunct="1">
        <a:spcBef>
          <a:spcPct val="20000"/>
        </a:spcBef>
        <a:buFont typeface="Arial"/>
        <a:buChar char="–"/>
        <a:defRPr sz="2800" b="0" i="0" kern="1200">
          <a:solidFill>
            <a:schemeClr val="tx1"/>
          </a:solidFill>
          <a:latin typeface="Arial Hebrew Scholar Light"/>
          <a:ea typeface="+mn-ea"/>
          <a:cs typeface="Arial Hebrew Scholar Light"/>
        </a:defRPr>
      </a:lvl2pPr>
      <a:lvl3pPr marL="1142886" indent="-228577" algn="l" defTabSz="457154" rtl="0" eaLnBrk="1" latinLnBrk="0" hangingPunct="1">
        <a:spcBef>
          <a:spcPct val="20000"/>
        </a:spcBef>
        <a:buFont typeface="Arial"/>
        <a:buChar char="•"/>
        <a:defRPr sz="2400" b="0" i="0" kern="1200">
          <a:solidFill>
            <a:schemeClr val="tx1"/>
          </a:solidFill>
          <a:latin typeface="Arial Hebrew Scholar Light"/>
          <a:ea typeface="+mn-ea"/>
          <a:cs typeface="Arial Hebrew Scholar Light"/>
        </a:defRPr>
      </a:lvl3pPr>
      <a:lvl4pPr marL="1600040" indent="-228577" algn="l" defTabSz="457154" rtl="0" eaLnBrk="1" latinLnBrk="0" hangingPunct="1">
        <a:spcBef>
          <a:spcPct val="20000"/>
        </a:spcBef>
        <a:buFont typeface="Arial"/>
        <a:buChar char="–"/>
        <a:defRPr sz="2000" b="0" i="0" kern="1200">
          <a:solidFill>
            <a:schemeClr val="tx1"/>
          </a:solidFill>
          <a:latin typeface="Arial Hebrew Scholar Light"/>
          <a:ea typeface="+mn-ea"/>
          <a:cs typeface="Arial Hebrew Scholar Light"/>
        </a:defRPr>
      </a:lvl4pPr>
      <a:lvl5pPr marL="2057194" indent="-228577" algn="l" defTabSz="457154" rtl="0" eaLnBrk="1" latinLnBrk="0" hangingPunct="1">
        <a:spcBef>
          <a:spcPct val="20000"/>
        </a:spcBef>
        <a:buFont typeface="Arial"/>
        <a:buChar char="»"/>
        <a:defRPr sz="2000" b="0" i="0" kern="1200">
          <a:solidFill>
            <a:schemeClr val="tx1"/>
          </a:solidFill>
          <a:latin typeface="Arial Hebrew Scholar Light"/>
          <a:ea typeface="+mn-ea"/>
          <a:cs typeface="Arial Hebrew Scholar Light"/>
        </a:defRPr>
      </a:lvl5pPr>
      <a:lvl6pPr marL="2514348" indent="-228577"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2" indent="-228577"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7"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2" indent="-228577"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Autofit/>
          </a:bodyPr>
          <a:lstStyle/>
          <a:p>
            <a:br>
              <a:rPr lang="en-US" sz="4000" b="1" dirty="0">
                <a:solidFill>
                  <a:schemeClr val="bg1"/>
                </a:solidFill>
              </a:rPr>
            </a:br>
            <a:r>
              <a:rPr lang="en-US" sz="4000" b="1" dirty="0">
                <a:solidFill>
                  <a:schemeClr val="bg1"/>
                </a:solidFill>
              </a:rPr>
              <a:t>Barley Barn Tap House Appeals</a:t>
            </a:r>
            <a:br>
              <a:rPr lang="en-US" sz="4000" b="1" dirty="0">
                <a:solidFill>
                  <a:schemeClr val="bg1"/>
                </a:solidFill>
              </a:rPr>
            </a:br>
            <a:r>
              <a:rPr lang="en-US" sz="4000" b="1" dirty="0">
                <a:solidFill>
                  <a:schemeClr val="bg1"/>
                </a:solidFill>
              </a:rPr>
              <a:t> </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sp>
        <p:nvSpPr>
          <p:cNvPr id="5" name="Rectangle 4"/>
          <p:cNvSpPr/>
          <p:nvPr/>
        </p:nvSpPr>
        <p:spPr>
          <a:xfrm>
            <a:off x="381000" y="1905000"/>
            <a:ext cx="8382000"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523875" y="1981199"/>
            <a:ext cx="8086725" cy="646331"/>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a:extLst>
              <a:ext uri="{FF2B5EF4-FFF2-40B4-BE49-F238E27FC236}">
                <a16:creationId xmlns:a16="http://schemas.microsoft.com/office/drawing/2014/main" id="{EF032840-9E71-4498-AFB6-6E6F77848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5257800"/>
          </a:xfrm>
          <a:prstGeom prst="rect">
            <a:avLst/>
          </a:prstGeom>
        </p:spPr>
      </p:pic>
      <p:sp>
        <p:nvSpPr>
          <p:cNvPr id="12" name="TextBox 11">
            <a:extLst>
              <a:ext uri="{FF2B5EF4-FFF2-40B4-BE49-F238E27FC236}">
                <a16:creationId xmlns:a16="http://schemas.microsoft.com/office/drawing/2014/main" id="{32CEE46B-58EB-48EE-94C2-02DEE33F6083}"/>
              </a:ext>
            </a:extLst>
          </p:cNvPr>
          <p:cNvSpPr txBox="1"/>
          <p:nvPr/>
        </p:nvSpPr>
        <p:spPr>
          <a:xfrm>
            <a:off x="609600" y="2209800"/>
            <a:ext cx="7924800" cy="2308324"/>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Barley Barn Tap House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Appeals of Historic District Commission Decision Approving Barley Barn Tap House Project (PN 19-174)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3266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Appeal No. 1</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anose="020B0604020202020204" pitchFamily="34" charset="0"/>
              <a:buChar char="•"/>
            </a:pPr>
            <a:r>
              <a:rPr lang="en-US" sz="2400" dirty="0">
                <a:solidFill>
                  <a:prstClr val="black"/>
                </a:solidFill>
                <a:latin typeface="Times New Roman" pitchFamily="18" charset="0"/>
                <a:cs typeface="Times New Roman" pitchFamily="18" charset="0"/>
              </a:rPr>
              <a:t>  Bob Delp Appeal</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Insufficient Information and Analysis Provided to Commission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Concern with Interpretations of Folsom Municipal Code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Project Should be Required to Provide On-Site Parking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Actual Parking Demand was not Assessed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Project does not Identify ADA Parking Spaces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Project Traffic Volumes and Impacts were not Assessed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Use of Eagles Lodge Parking Lot Spaces not Fully Vetted</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Use of Eagles Lodge Parking Lot is Expansion of Use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Project does not Qualify for CEQA Exemption due to Change in Use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Project’s Economic Benefits not Provided for Public Review</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131" lvl="1" indent="0" defTabSz="914400" fontAlgn="base">
              <a:spcBef>
                <a:spcPct val="0"/>
              </a:spcBef>
              <a:spcAft>
                <a:spcPct val="0"/>
              </a:spcAft>
              <a:buFont typeface="Arial" pitchFamily="34" charset="0"/>
              <a:buChar char="•"/>
            </a:pPr>
            <a:endParaRPr lang="en-US" sz="20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2400" dirty="0">
              <a:latin typeface="Times New Roman" panose="02020603050405020304" pitchFamily="18" charset="0"/>
              <a:cs typeface="Times New Roman" panose="02020603050405020304"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p:txBody>
      </p:sp>
    </p:spTree>
    <p:extLst>
      <p:ext uri="{BB962C8B-B14F-4D97-AF65-F5344CB8AC3E}">
        <p14:creationId xmlns:p14="http://schemas.microsoft.com/office/powerpoint/2010/main" val="2345831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Appeal No. 2</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anose="020B0604020202020204" pitchFamily="34" charset="0"/>
              <a:buChar char="•"/>
            </a:pPr>
            <a:r>
              <a:rPr lang="en-US" sz="2400" dirty="0">
                <a:solidFill>
                  <a:prstClr val="black"/>
                </a:solidFill>
                <a:latin typeface="Times New Roman" pitchFamily="18" charset="0"/>
                <a:cs typeface="Times New Roman" pitchFamily="18" charset="0"/>
              </a:rPr>
              <a:t>  Folsom Railroad Block Developer Appeal</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Parking Analysis and Conclusions Insufficient</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Previous Parking Studies Should Have Been Provided to Commission</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Historic District has Reached Saturation Point in Terms of Parking Supply </a:t>
            </a:r>
          </a:p>
          <a:p>
            <a:pPr marL="685165" marR="0" indent="0">
              <a:lnSpc>
                <a:spcPct val="107000"/>
              </a:lnSpc>
              <a:spcBef>
                <a:spcPts val="0"/>
              </a:spcBef>
              <a:spcAft>
                <a:spcPts val="0"/>
              </a:spcAft>
              <a:buNone/>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and Parking Demand</a:t>
            </a:r>
          </a:p>
          <a:p>
            <a:pPr marL="800100" marR="0" lvl="1" indent="-342900">
              <a:lnSpc>
                <a:spcPct val="107000"/>
              </a:lnSpc>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57141" lvl="2"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2400" dirty="0">
              <a:latin typeface="Times New Roman" panose="02020603050405020304" pitchFamily="18" charset="0"/>
              <a:cs typeface="Times New Roman" panose="02020603050405020304"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p:txBody>
      </p:sp>
    </p:spTree>
    <p:extLst>
      <p:ext uri="{BB962C8B-B14F-4D97-AF65-F5344CB8AC3E}">
        <p14:creationId xmlns:p14="http://schemas.microsoft.com/office/powerpoint/2010/main" val="407432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Appeal No. 3</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anose="020B0604020202020204" pitchFamily="34" charset="0"/>
              <a:buChar char="•"/>
            </a:pPr>
            <a:r>
              <a:rPr lang="en-US" sz="2400" dirty="0">
                <a:solidFill>
                  <a:prstClr val="black"/>
                </a:solidFill>
                <a:latin typeface="Times New Roman" pitchFamily="18" charset="0"/>
                <a:cs typeface="Times New Roman" pitchFamily="18" charset="0"/>
              </a:rPr>
              <a:t>  Historic Folsom Residents Association</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Project would be Detrimental and Injurious to Residents and Nearby Businesses Based on Parking Impacts</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Historic District Commission Prevented from Fully Evaluating the Project Because Copies of the 2008, 2014, and 2018 Historic District Parking Studies were not Provided to the Commission at their November 18, 2021 meeting</a:t>
            </a:r>
          </a:p>
          <a:p>
            <a:pPr marL="800100" marR="0" lvl="1" indent="-342900">
              <a:lnSpc>
                <a:spcPct val="107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City Relied on Past Practices in Evaluating the Conditional Use Permit and Specific Examples of Past Practices were not Provided to the Commission</a:t>
            </a:r>
          </a:p>
          <a:p>
            <a:pPr marL="800100" marR="0" lvl="1" indent="-342900">
              <a:lnSpc>
                <a:spcPct val="107000"/>
              </a:lnSpc>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57141" lvl="2"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2400" dirty="0">
              <a:latin typeface="Times New Roman" panose="02020603050405020304" pitchFamily="18" charset="0"/>
              <a:cs typeface="Times New Roman" panose="02020603050405020304"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p:txBody>
      </p:sp>
    </p:spTree>
    <p:extLst>
      <p:ext uri="{BB962C8B-B14F-4D97-AF65-F5344CB8AC3E}">
        <p14:creationId xmlns:p14="http://schemas.microsoft.com/office/powerpoint/2010/main" val="638285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 (Parking)</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Parking</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No Existing On-Site Parking Spaces/No Opportunities for On-Site Parking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Existing Parking Options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Adjacent Historic District Public Parking Lot (72 Spaces)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Powerhouse Pub Private Parking Lot (21 Spaces)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Folsom Electric Building Public Parking Garage (51 Spaces)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Sutter Street/Zone 1 On-Street Public Parking Spaces (51 Spaces)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Proposed Off-Site Parking Agreement (15 spaces)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Eagles Lodge Only Open to Members (Tue-Wed-Fri 5:30 to 8:30 p.m.)</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Special Events 1-2 times per month (Turkey Drive, etc.)</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Parking Lot Typically Less then 25% Utilized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Parking Requirements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City Practice Regarding Projects that do not Result in Increase in in Density</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City Policy Regarding New Development Projects </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Project Would Require 11 Parking Spaces Based on Existing Parking Regulations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Project Parking Demand</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Project Has Potential to Require more Parking Spaces than Existing Retail Use</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Parking Lease Agreement (15 spaces at Eagles Lodge Site)</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Complimentary Shuttle Service for Customers (Sutter Surfer)</a:t>
            </a:r>
          </a:p>
          <a:p>
            <a:pPr marL="457131" lvl="1" indent="0" defTabSz="914400" fontAlgn="base">
              <a:spcBef>
                <a:spcPct val="0"/>
              </a:spcBef>
              <a:spcAft>
                <a:spcPct val="0"/>
              </a:spcAft>
              <a:buFont typeface="Arial" pitchFamily="34" charset="0"/>
              <a:buChar char="•"/>
            </a:pPr>
            <a:endParaRPr lang="en-US" sz="1200" dirty="0">
              <a:solidFill>
                <a:prstClr val="black"/>
              </a:solidFill>
              <a:latin typeface="Times New Roman" pitchFamily="18" charset="0"/>
              <a:cs typeface="Times New Roman" pitchFamily="18" charset="0"/>
            </a:endParaRPr>
          </a:p>
          <a:p>
            <a:pPr marL="57121"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4171977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Parking Exhibit</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sp>
        <p:nvSpPr>
          <p:cNvPr id="11" name="TextBox 10">
            <a:extLst>
              <a:ext uri="{FF2B5EF4-FFF2-40B4-BE49-F238E27FC236}">
                <a16:creationId xmlns:a16="http://schemas.microsoft.com/office/drawing/2014/main" id="{6B678721-4D87-4FFE-B18B-6CBCA1B2784C}"/>
              </a:ext>
            </a:extLst>
          </p:cNvPr>
          <p:cNvSpPr txBox="1"/>
          <p:nvPr/>
        </p:nvSpPr>
        <p:spPr>
          <a:xfrm>
            <a:off x="2895600" y="3244334"/>
            <a:ext cx="685800"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8095843-5E49-48EE-94F3-3D203396C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76" y="1371600"/>
            <a:ext cx="8096251" cy="5257800"/>
          </a:xfrm>
          <a:prstGeom prst="rect">
            <a:avLst/>
          </a:prstGeom>
        </p:spPr>
      </p:pic>
      <p:cxnSp>
        <p:nvCxnSpPr>
          <p:cNvPr id="12" name="Straight Connector 11">
            <a:extLst>
              <a:ext uri="{FF2B5EF4-FFF2-40B4-BE49-F238E27FC236}">
                <a16:creationId xmlns:a16="http://schemas.microsoft.com/office/drawing/2014/main" id="{25E3B7C3-EAD7-4957-9C50-DC267746EB78}"/>
              </a:ext>
            </a:extLst>
          </p:cNvPr>
          <p:cNvCxnSpPr>
            <a:cxnSpLocks/>
          </p:cNvCxnSpPr>
          <p:nvPr/>
        </p:nvCxnSpPr>
        <p:spPr>
          <a:xfrm flipV="1">
            <a:off x="3581400" y="3581400"/>
            <a:ext cx="990600" cy="6858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4F9A069-C728-470D-ACD2-B5B0F55C7639}"/>
              </a:ext>
            </a:extLst>
          </p:cNvPr>
          <p:cNvCxnSpPr/>
          <p:nvPr/>
        </p:nvCxnSpPr>
        <p:spPr>
          <a:xfrm>
            <a:off x="4572000" y="3613666"/>
            <a:ext cx="228600" cy="284202"/>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53AA7B6-786F-4A90-9D4F-CDCF0B97BA2A}"/>
              </a:ext>
            </a:extLst>
          </p:cNvPr>
          <p:cNvCxnSpPr>
            <a:cxnSpLocks/>
          </p:cNvCxnSpPr>
          <p:nvPr/>
        </p:nvCxnSpPr>
        <p:spPr>
          <a:xfrm flipH="1">
            <a:off x="3962400" y="3886200"/>
            <a:ext cx="838200" cy="6096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8A79292-0758-4F7A-82E5-D66395227571}"/>
              </a:ext>
            </a:extLst>
          </p:cNvPr>
          <p:cNvCxnSpPr/>
          <p:nvPr/>
        </p:nvCxnSpPr>
        <p:spPr>
          <a:xfrm>
            <a:off x="3962400" y="4495800"/>
            <a:ext cx="685800" cy="9906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A7AB285-E781-4A67-AB8B-9A8330F120AA}"/>
              </a:ext>
            </a:extLst>
          </p:cNvPr>
          <p:cNvCxnSpPr/>
          <p:nvPr/>
        </p:nvCxnSpPr>
        <p:spPr>
          <a:xfrm>
            <a:off x="3581400" y="4267200"/>
            <a:ext cx="914400" cy="12954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3822DC3-D60A-46B8-85AE-E75EE3C54211}"/>
              </a:ext>
            </a:extLst>
          </p:cNvPr>
          <p:cNvCxnSpPr/>
          <p:nvPr/>
        </p:nvCxnSpPr>
        <p:spPr>
          <a:xfrm flipH="1">
            <a:off x="4495800" y="5486400"/>
            <a:ext cx="152400" cy="762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65B3F88-D5DE-4F08-BDB0-624A4A64F08C}"/>
              </a:ext>
            </a:extLst>
          </p:cNvPr>
          <p:cNvSpPr txBox="1"/>
          <p:nvPr/>
        </p:nvSpPr>
        <p:spPr>
          <a:xfrm rot="19493491">
            <a:off x="3906090" y="3811955"/>
            <a:ext cx="849020"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Site</a:t>
            </a:r>
          </a:p>
        </p:txBody>
      </p:sp>
      <p:cxnSp>
        <p:nvCxnSpPr>
          <p:cNvPr id="39" name="Straight Connector 38">
            <a:extLst>
              <a:ext uri="{FF2B5EF4-FFF2-40B4-BE49-F238E27FC236}">
                <a16:creationId xmlns:a16="http://schemas.microsoft.com/office/drawing/2014/main" id="{B24AE995-8C32-44D8-8D87-4D1DDDBF6B7A}"/>
              </a:ext>
            </a:extLst>
          </p:cNvPr>
          <p:cNvCxnSpPr>
            <a:cxnSpLocks/>
          </p:cNvCxnSpPr>
          <p:nvPr/>
        </p:nvCxnSpPr>
        <p:spPr>
          <a:xfrm>
            <a:off x="6019800" y="2209800"/>
            <a:ext cx="1143000" cy="152400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6CBB35A-C0ED-4B4F-9CCB-68D77400AC29}"/>
              </a:ext>
            </a:extLst>
          </p:cNvPr>
          <p:cNvCxnSpPr/>
          <p:nvPr/>
        </p:nvCxnSpPr>
        <p:spPr>
          <a:xfrm flipV="1">
            <a:off x="7162800" y="2932560"/>
            <a:ext cx="914400" cy="80124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1B717C2-4685-4F36-80A7-C6FB0DF866E7}"/>
              </a:ext>
            </a:extLst>
          </p:cNvPr>
          <p:cNvCxnSpPr/>
          <p:nvPr/>
        </p:nvCxnSpPr>
        <p:spPr>
          <a:xfrm flipV="1">
            <a:off x="6019799" y="1447800"/>
            <a:ext cx="990601" cy="76200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05C9115-FC93-49A0-8AE5-816C1F162E4D}"/>
              </a:ext>
            </a:extLst>
          </p:cNvPr>
          <p:cNvCxnSpPr/>
          <p:nvPr/>
        </p:nvCxnSpPr>
        <p:spPr>
          <a:xfrm>
            <a:off x="7010400" y="1447800"/>
            <a:ext cx="1066800" cy="148476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DE6FB2B-B8D2-4F41-A0DE-E3FFAF457CF3}"/>
              </a:ext>
            </a:extLst>
          </p:cNvPr>
          <p:cNvSpPr txBox="1"/>
          <p:nvPr/>
        </p:nvSpPr>
        <p:spPr>
          <a:xfrm>
            <a:off x="6705600" y="1941732"/>
            <a:ext cx="457200" cy="369332"/>
          </a:xfrm>
          <a:prstGeom prst="rect">
            <a:avLst/>
          </a:prstGeom>
          <a:solidFill>
            <a:schemeClr val="bg1"/>
          </a:solidFill>
          <a:ln w="12700">
            <a:solidFill>
              <a:srgbClr val="FF0000"/>
            </a:solidFill>
          </a:ln>
        </p:spPr>
        <p:txBody>
          <a:bodyPr wrap="square" rtlCol="0">
            <a:spAutoFit/>
          </a:bodyPr>
          <a:lstStyle/>
          <a:p>
            <a:pPr algn="ctr"/>
            <a:r>
              <a:rPr lang="en-US" b="1" dirty="0">
                <a:solidFill>
                  <a:srgbClr val="FF0000"/>
                </a:solidFill>
              </a:rPr>
              <a:t>15</a:t>
            </a:r>
          </a:p>
        </p:txBody>
      </p:sp>
      <p:sp>
        <p:nvSpPr>
          <p:cNvPr id="24" name="TextBox 23">
            <a:extLst>
              <a:ext uri="{FF2B5EF4-FFF2-40B4-BE49-F238E27FC236}">
                <a16:creationId xmlns:a16="http://schemas.microsoft.com/office/drawing/2014/main" id="{2465D49B-2025-451F-841B-E0C991EE47EB}"/>
              </a:ext>
            </a:extLst>
          </p:cNvPr>
          <p:cNvSpPr txBox="1"/>
          <p:nvPr/>
        </p:nvSpPr>
        <p:spPr>
          <a:xfrm>
            <a:off x="4114800" y="2715437"/>
            <a:ext cx="457200" cy="369332"/>
          </a:xfrm>
          <a:prstGeom prst="rect">
            <a:avLst/>
          </a:prstGeom>
          <a:solidFill>
            <a:schemeClr val="bg1"/>
          </a:solidFill>
          <a:ln w="12700">
            <a:solidFill>
              <a:srgbClr val="0000FF"/>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72</a:t>
            </a:r>
          </a:p>
        </p:txBody>
      </p:sp>
      <p:sp>
        <p:nvSpPr>
          <p:cNvPr id="27" name="TextBox 26">
            <a:extLst>
              <a:ext uri="{FF2B5EF4-FFF2-40B4-BE49-F238E27FC236}">
                <a16:creationId xmlns:a16="http://schemas.microsoft.com/office/drawing/2014/main" id="{D5A0E1EB-C206-40A8-85DC-5DAD4D22AEDA}"/>
              </a:ext>
            </a:extLst>
          </p:cNvPr>
          <p:cNvSpPr txBox="1"/>
          <p:nvPr/>
        </p:nvSpPr>
        <p:spPr>
          <a:xfrm>
            <a:off x="3429000" y="4920733"/>
            <a:ext cx="448117" cy="369332"/>
          </a:xfrm>
          <a:prstGeom prst="rect">
            <a:avLst/>
          </a:prstGeom>
          <a:solidFill>
            <a:schemeClr val="bg1"/>
          </a:solidFill>
          <a:ln w="12700">
            <a:solidFill>
              <a:srgbClr val="0000FF"/>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21</a:t>
            </a:r>
          </a:p>
        </p:txBody>
      </p:sp>
      <p:sp>
        <p:nvSpPr>
          <p:cNvPr id="28" name="TextBox 27">
            <a:extLst>
              <a:ext uri="{FF2B5EF4-FFF2-40B4-BE49-F238E27FC236}">
                <a16:creationId xmlns:a16="http://schemas.microsoft.com/office/drawing/2014/main" id="{B7DC7118-8EB4-47FA-8D23-F6CE2F72C88D}"/>
              </a:ext>
            </a:extLst>
          </p:cNvPr>
          <p:cNvSpPr txBox="1"/>
          <p:nvPr/>
        </p:nvSpPr>
        <p:spPr>
          <a:xfrm>
            <a:off x="5478273" y="3601404"/>
            <a:ext cx="474851" cy="369332"/>
          </a:xfrm>
          <a:prstGeom prst="rect">
            <a:avLst/>
          </a:prstGeom>
          <a:solidFill>
            <a:schemeClr val="bg1"/>
          </a:solidFill>
          <a:ln w="12700">
            <a:solidFill>
              <a:srgbClr val="0000FF"/>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51</a:t>
            </a:r>
          </a:p>
        </p:txBody>
      </p:sp>
      <p:sp>
        <p:nvSpPr>
          <p:cNvPr id="29" name="TextBox 28">
            <a:extLst>
              <a:ext uri="{FF2B5EF4-FFF2-40B4-BE49-F238E27FC236}">
                <a16:creationId xmlns:a16="http://schemas.microsoft.com/office/drawing/2014/main" id="{0EC6F798-9EB3-4DFA-B949-03D4D2E2F2E1}"/>
              </a:ext>
            </a:extLst>
          </p:cNvPr>
          <p:cNvSpPr txBox="1"/>
          <p:nvPr/>
        </p:nvSpPr>
        <p:spPr>
          <a:xfrm>
            <a:off x="6781800" y="3985134"/>
            <a:ext cx="504824" cy="369332"/>
          </a:xfrm>
          <a:prstGeom prst="rect">
            <a:avLst/>
          </a:prstGeom>
          <a:solidFill>
            <a:schemeClr val="bg1"/>
          </a:solidFill>
          <a:ln>
            <a:solidFill>
              <a:srgbClr val="0000FF"/>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mn-ea"/>
                <a:cs typeface="+mn-cs"/>
              </a:rPr>
              <a:t>51</a:t>
            </a:r>
          </a:p>
        </p:txBody>
      </p:sp>
    </p:spTree>
    <p:extLst>
      <p:ext uri="{BB962C8B-B14F-4D97-AF65-F5344CB8AC3E}">
        <p14:creationId xmlns:p14="http://schemas.microsoft.com/office/powerpoint/2010/main" val="664383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Historic District Parking Studies</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Historic District Parking Studies (Kimley-Horn)</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January 16, 2009</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January 17, 2014</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October 18, 2018</a:t>
            </a:r>
          </a:p>
          <a:p>
            <a:pPr marL="457131" lvl="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General Conclusions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Currently Sufficient Parking Available in the Historic District </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Weekday Peak Hour Combined Occupancy of 60%</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Weekend Peak Hour Combined Occupancy of 59% </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Parking Availability More Limited in 600 Block of Sutter Street (Zone 1)</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Potential for Parking Saturation in Historic District in Future</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Assumptions Made for Parking Studies may no Longer be Accurate</a:t>
            </a:r>
            <a:endParaRPr lang="en-US" sz="1400" dirty="0">
              <a:solidFill>
                <a:prstClr val="black"/>
              </a:solidFill>
              <a:latin typeface="Times New Roman" pitchFamily="18" charset="0"/>
              <a:cs typeface="Times New Roman" pitchFamily="18" charset="0"/>
            </a:endParaRPr>
          </a:p>
          <a:p>
            <a:pPr marL="1314295" lvl="3"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Full Development of the Historic Folsom Station Project has not Occurred</a:t>
            </a:r>
          </a:p>
          <a:p>
            <a:pPr marL="1314295" lvl="3" indent="0" defTabSz="914400" fontAlgn="base">
              <a:spcBef>
                <a:spcPct val="0"/>
              </a:spcBef>
              <a:spcAft>
                <a:spcPct val="0"/>
              </a:spcAft>
              <a:buFont typeface="Arial" pitchFamily="34" charset="0"/>
              <a:buChar char="•"/>
            </a:pPr>
            <a:r>
              <a:rPr lang="en-US" sz="1400" dirty="0">
                <a:solidFill>
                  <a:prstClr val="black"/>
                </a:solidFill>
                <a:latin typeface="Times New Roman" pitchFamily="18" charset="0"/>
                <a:cs typeface="Times New Roman" pitchFamily="18" charset="0"/>
              </a:rPr>
              <a:t>  Rate of Development Activity and Growth has Changed (Covid 19)</a:t>
            </a:r>
          </a:p>
          <a:p>
            <a:pPr marL="1314295" lvl="3"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itchFamily="34" charset="0"/>
              <a:buChar cha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Historic District Parking Solutions Ad Hoc Parking Committee</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Parking Solutions being Implemented (Residential Parking Permits, Way Finding</a:t>
            </a: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Program, Etc.)</a:t>
            </a:r>
            <a:endParaRPr lang="en-US" sz="2000" dirty="0"/>
          </a:p>
        </p:txBody>
      </p:sp>
    </p:spTree>
    <p:extLst>
      <p:ext uri="{BB962C8B-B14F-4D97-AF65-F5344CB8AC3E}">
        <p14:creationId xmlns:p14="http://schemas.microsoft.com/office/powerpoint/2010/main" val="60319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Parking Garage Utilization</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a:extLst>
              <a:ext uri="{FF2B5EF4-FFF2-40B4-BE49-F238E27FC236}">
                <a16:creationId xmlns:a16="http://schemas.microsoft.com/office/drawing/2014/main" id="{5A63A2E2-AA9D-450A-B899-48925872B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5257800"/>
          </a:xfrm>
          <a:prstGeom prst="rect">
            <a:avLst/>
          </a:prstGeom>
        </p:spPr>
      </p:pic>
    </p:spTree>
    <p:extLst>
      <p:ext uri="{BB962C8B-B14F-4D97-AF65-F5344CB8AC3E}">
        <p14:creationId xmlns:p14="http://schemas.microsoft.com/office/powerpoint/2010/main" val="3467772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Historic District Parking Zones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8" name="Picture 7" descr="A picture containing map&#10;&#10;Description automatically generated">
            <a:extLst>
              <a:ext uri="{FF2B5EF4-FFF2-40B4-BE49-F238E27FC236}">
                <a16:creationId xmlns:a16="http://schemas.microsoft.com/office/drawing/2014/main" id="{04909A2D-513D-4ABB-AE52-7007E4C38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371600"/>
            <a:ext cx="7010400" cy="5257800"/>
          </a:xfrm>
          <a:prstGeom prst="rect">
            <a:avLst/>
          </a:prstGeom>
        </p:spPr>
      </p:pic>
    </p:spTree>
    <p:extLst>
      <p:ext uri="{BB962C8B-B14F-4D97-AF65-F5344CB8AC3E}">
        <p14:creationId xmlns:p14="http://schemas.microsoft.com/office/powerpoint/2010/main" val="3272837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Parking Availability (Weekday)</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Chart, bar chart&#10;&#10;Description automatically generated">
            <a:extLst>
              <a:ext uri="{FF2B5EF4-FFF2-40B4-BE49-F238E27FC236}">
                <a16:creationId xmlns:a16="http://schemas.microsoft.com/office/drawing/2014/main" id="{854B6AE1-E959-4D02-90E3-425D099A8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450" y="1371600"/>
            <a:ext cx="7277100" cy="5257800"/>
          </a:xfrm>
          <a:prstGeom prst="rect">
            <a:avLst/>
          </a:prstGeom>
        </p:spPr>
      </p:pic>
    </p:spTree>
    <p:extLst>
      <p:ext uri="{BB962C8B-B14F-4D97-AF65-F5344CB8AC3E}">
        <p14:creationId xmlns:p14="http://schemas.microsoft.com/office/powerpoint/2010/main" val="4675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Parking Availability (Weekend)</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Chart, bar chart&#10;&#10;Description automatically generated">
            <a:extLst>
              <a:ext uri="{FF2B5EF4-FFF2-40B4-BE49-F238E27FC236}">
                <a16:creationId xmlns:a16="http://schemas.microsoft.com/office/drawing/2014/main" id="{3D5F5E99-5DAC-4E3D-B022-A303E7167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371600"/>
            <a:ext cx="7010400" cy="5257800"/>
          </a:xfrm>
          <a:prstGeom prst="rect">
            <a:avLst/>
          </a:prstGeom>
        </p:spPr>
      </p:pic>
    </p:spTree>
    <p:extLst>
      <p:ext uri="{BB962C8B-B14F-4D97-AF65-F5344CB8AC3E}">
        <p14:creationId xmlns:p14="http://schemas.microsoft.com/office/powerpoint/2010/main" val="3323663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Project Background</a:t>
            </a:r>
          </a:p>
        </p:txBody>
      </p:sp>
      <p:sp>
        <p:nvSpPr>
          <p:cNvPr id="3" name="Subtitle 2"/>
          <p:cNvSpPr>
            <a:spLocks noGrp="1"/>
          </p:cNvSpPr>
          <p:nvPr>
            <p:ph type="subTitle" idx="4294967295"/>
          </p:nvPr>
        </p:nvSpPr>
        <p:spPr>
          <a:xfrm>
            <a:off x="0" y="1371600"/>
            <a:ext cx="9144000" cy="5486400"/>
          </a:xfrm>
        </p:spPr>
        <p:txBody>
          <a:bodyPr>
            <a:normAutofit/>
          </a:bodyPr>
          <a:lstStyle/>
          <a:p>
            <a:pPr marL="285708" lvl="0" indent="-285708"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4,377-Square-Foot Commercial Building Constructed in 1958</a:t>
            </a:r>
          </a:p>
          <a:p>
            <a:pPr marL="685718" lvl="1" indent="-285708"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Constructed of Vertical Wood Slats (Painted Red)</a:t>
            </a:r>
          </a:p>
          <a:p>
            <a:pPr marL="685718" lvl="1" indent="-285708"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Large Sliding Farm-Style Doors</a:t>
            </a:r>
          </a:p>
          <a:p>
            <a:pPr marL="685718" lvl="1" indent="-285708" defTabSz="914400" fontAlgn="base">
              <a:spcBef>
                <a:spcPct val="0"/>
              </a:spcBef>
              <a:spcAft>
                <a:spcPct val="0"/>
              </a:spcAft>
              <a:buFont typeface="Arial" panose="020B0604020202020204" pitchFamily="34" charset="0"/>
              <a:buChar char="•"/>
            </a:pPr>
            <a:r>
              <a:rPr lang="en-US" sz="1600" dirty="0">
                <a:solidFill>
                  <a:prstClr val="black"/>
                </a:solidFill>
                <a:latin typeface="Times New Roman" pitchFamily="18" charset="0"/>
                <a:cs typeface="Times New Roman" pitchFamily="18" charset="0"/>
              </a:rPr>
              <a:t>Corrugated Metal Roof</a:t>
            </a:r>
          </a:p>
          <a:p>
            <a:pPr marL="285708" indent="-285708"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Existing Building Not Considered Historically Significant</a:t>
            </a:r>
          </a:p>
          <a:p>
            <a:pPr marL="285708" indent="-285708"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Existing Building Not on City’s Cultural Resource Inventory List </a:t>
            </a: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a:buNone/>
            </a:pPr>
            <a:endParaRPr lang="en-US" dirty="0"/>
          </a:p>
        </p:txBody>
      </p:sp>
      <p:pic>
        <p:nvPicPr>
          <p:cNvPr id="4" name="Picture 3">
            <a:extLst>
              <a:ext uri="{FF2B5EF4-FFF2-40B4-BE49-F238E27FC236}">
                <a16:creationId xmlns:a16="http://schemas.microsoft.com/office/drawing/2014/main" id="{4885B832-0F0D-4EF8-BE10-997648428D6E}"/>
              </a:ext>
            </a:extLst>
          </p:cNvPr>
          <p:cNvPicPr>
            <a:picLocks noChangeAspect="1"/>
          </p:cNvPicPr>
          <p:nvPr/>
        </p:nvPicPr>
        <p:blipFill>
          <a:blip r:embed="rId2"/>
          <a:stretch>
            <a:fillRect/>
          </a:stretch>
        </p:blipFill>
        <p:spPr>
          <a:xfrm>
            <a:off x="381000" y="3276600"/>
            <a:ext cx="5029200" cy="3091032"/>
          </a:xfrm>
          <a:prstGeom prst="rect">
            <a:avLst/>
          </a:prstGeom>
        </p:spPr>
      </p:pic>
    </p:spTree>
    <p:extLst>
      <p:ext uri="{BB962C8B-B14F-4D97-AF65-F5344CB8AC3E}">
        <p14:creationId xmlns:p14="http://schemas.microsoft.com/office/powerpoint/2010/main" val="1144855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315200" cy="1098021"/>
          </a:xfrm>
        </p:spPr>
        <p:txBody>
          <a:bodyPr>
            <a:normAutofit/>
          </a:bodyPr>
          <a:lstStyle/>
          <a:p>
            <a:r>
              <a:rPr lang="en-US" sz="4000" b="1" dirty="0">
                <a:solidFill>
                  <a:schemeClr val="bg1"/>
                </a:solidFill>
              </a:rPr>
              <a:t>Parking Supply/Demand Timeline</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8" name="Picture 7" descr="A picture containing timeline&#10;&#10;Description automatically generated">
            <a:extLst>
              <a:ext uri="{FF2B5EF4-FFF2-40B4-BE49-F238E27FC236}">
                <a16:creationId xmlns:a16="http://schemas.microsoft.com/office/drawing/2014/main" id="{33F90337-802C-4AEE-AE3B-F0B6D1228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55394"/>
            <a:ext cx="8534400" cy="5097806"/>
          </a:xfrm>
          <a:prstGeom prst="rect">
            <a:avLst/>
          </a:prstGeom>
        </p:spPr>
      </p:pic>
    </p:spTree>
    <p:extLst>
      <p:ext uri="{BB962C8B-B14F-4D97-AF65-F5344CB8AC3E}">
        <p14:creationId xmlns:p14="http://schemas.microsoft.com/office/powerpoint/2010/main" val="2630191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 (Use and Noise)</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Noise</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Construction-Related Noise Impacts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Operation-Related Noise Impacts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Indoor/Outdoor Noise Sources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Live Entertainment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Proposed Hours of Operation</a:t>
            </a:r>
            <a:r>
              <a:rPr lang="en-US" sz="1600" dirty="0">
                <a:solidFill>
                  <a:prstClr val="black"/>
                </a:solidFill>
                <a:latin typeface="Times New Roman" pitchFamily="18" charset="0"/>
                <a:cs typeface="Times New Roman" pitchFamily="18" charset="0"/>
              </a:rPr>
              <a:t>    </a:t>
            </a:r>
          </a:p>
          <a:p>
            <a:pPr marL="857141" marR="0" lvl="2"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Sunday to Wednesday:          	11:00 a.m. to 10:00 p.m.  		</a:t>
            </a:r>
          </a:p>
          <a:p>
            <a:pPr marL="857141" marR="0" lvl="2"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Thursday to Saturday:        	11:00 a.m. to 12:30 a.m.</a:t>
            </a:r>
          </a:p>
          <a:p>
            <a:pPr marL="457131" lvl="1" indent="0" defTabSz="914400" fontAlgn="base">
              <a:spcBef>
                <a:spcPct val="0"/>
              </a:spcBef>
              <a:spcAft>
                <a:spcPct val="0"/>
              </a:spcAft>
              <a:buFont typeface="Arial" pitchFamily="34" charset="0"/>
              <a:buChar char="•"/>
              <a:defRPr/>
            </a:pPr>
            <a:r>
              <a:rPr lang="en-US" sz="2000" dirty="0">
                <a:solidFill>
                  <a:prstClr val="black"/>
                </a:solidFill>
                <a:latin typeface="Times New Roman" pitchFamily="18" charset="0"/>
                <a:cs typeface="Times New Roman" pitchFamily="18" charset="0"/>
              </a:rPr>
              <a:t>  Business Closing Time Comparison Table</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lvl="0" indent="0" defTabSz="914400" fontAlgn="base">
              <a:spcBef>
                <a:spcPct val="0"/>
              </a:spcBef>
              <a:spcAft>
                <a:spcPct val="0"/>
              </a:spcAft>
              <a:buNone/>
            </a:pPr>
            <a:endParaRPr lang="en-US" sz="1600" dirty="0"/>
          </a:p>
        </p:txBody>
      </p:sp>
      <p:pic>
        <p:nvPicPr>
          <p:cNvPr id="5" name="Picture 4" descr="Table&#10;&#10;Description automatically generated">
            <a:extLst>
              <a:ext uri="{FF2B5EF4-FFF2-40B4-BE49-F238E27FC236}">
                <a16:creationId xmlns:a16="http://schemas.microsoft.com/office/drawing/2014/main" id="{95684C2F-61C3-4499-ADE3-6811D8821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060677"/>
            <a:ext cx="7620000" cy="2438400"/>
          </a:xfrm>
          <a:prstGeom prst="rect">
            <a:avLst/>
          </a:prstGeom>
        </p:spPr>
      </p:pic>
    </p:spTree>
    <p:extLst>
      <p:ext uri="{BB962C8B-B14F-4D97-AF65-F5344CB8AC3E}">
        <p14:creationId xmlns:p14="http://schemas.microsoft.com/office/powerpoint/2010/main" val="1288583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 (Use and Noise)</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Operation and Noise-Related Recommendations</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Hours of Operation are Consistent with Similar Businesses on Sutter Street</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Posting of Occupancy Required</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No Intensification of Expansion of Use</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Compliance with All Applicable State ABC Laws and Ordinances</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Entertainment Permit Required (No Outdoor Entertainment Permitted)</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Compliance with City’s Noise Control Ordinance</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No Outdoor Speakers, Music, Televisions, or Screens</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Doors must be Closed when Interior Music being Played</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No Dancing is Permitted	</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lvl="0" indent="0" defTabSz="914400" fontAlgn="base">
              <a:spcBef>
                <a:spcPct val="0"/>
              </a:spcBef>
              <a:spcAft>
                <a:spcPct val="0"/>
              </a:spcAft>
              <a:buNone/>
            </a:pPr>
            <a:endParaRPr lang="en-US" sz="1600" dirty="0"/>
          </a:p>
        </p:txBody>
      </p:sp>
    </p:spTree>
    <p:extLst>
      <p:ext uri="{BB962C8B-B14F-4D97-AF65-F5344CB8AC3E}">
        <p14:creationId xmlns:p14="http://schemas.microsoft.com/office/powerpoint/2010/main" val="563635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Conclusion</a:t>
            </a:r>
          </a:p>
        </p:txBody>
      </p:sp>
      <p:sp>
        <p:nvSpPr>
          <p:cNvPr id="3" name="Subtitle 2"/>
          <p:cNvSpPr>
            <a:spLocks noGrp="1"/>
          </p:cNvSpPr>
          <p:nvPr>
            <p:ph type="subTitle" idx="4294967295"/>
          </p:nvPr>
        </p:nvSpPr>
        <p:spPr>
          <a:xfrm>
            <a:off x="0" y="1295400"/>
            <a:ext cx="9143999" cy="5410200"/>
          </a:xfrm>
        </p:spPr>
        <p:txBody>
          <a:bodyPr>
            <a:normAutofit/>
          </a:bodyPr>
          <a:lstStyle/>
          <a:p>
            <a:pPr marL="57121" indent="0" defTabSz="914400" fontAlgn="base">
              <a:spcBef>
                <a:spcPct val="0"/>
              </a:spcBef>
              <a:spcAft>
                <a:spcPct val="0"/>
              </a:spcAft>
              <a:buFont typeface="Arial" panose="020B0604020202020204" pitchFamily="34" charset="0"/>
              <a:buChar char="•"/>
            </a:pPr>
            <a:r>
              <a:rPr lang="en-US" sz="2400" dirty="0">
                <a:solidFill>
                  <a:prstClr val="black"/>
                </a:solidFill>
                <a:latin typeface="Times New Roman" pitchFamily="18" charset="0"/>
                <a:cs typeface="Times New Roman" pitchFamily="18" charset="0"/>
              </a:rPr>
              <a:t>  </a:t>
            </a:r>
            <a:r>
              <a:rPr lang="en-US" sz="2000" dirty="0">
                <a:solidFill>
                  <a:prstClr val="black"/>
                </a:solidFill>
                <a:latin typeface="Times New Roman" pitchFamily="18" charset="0"/>
                <a:cs typeface="Times New Roman" pitchFamily="18" charset="0"/>
              </a:rPr>
              <a:t>Project is Consistent with City Practice Regarding Parking Requirements for Use of</a:t>
            </a:r>
          </a:p>
          <a:p>
            <a:pPr marL="5712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Existing Buildings, Consistent with Parking Requirements of the Folsom Municipal</a:t>
            </a:r>
          </a:p>
          <a:p>
            <a:pPr marL="5712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Code, and is Providing 15 Parking Spaces in Close Proximity to Project Site </a:t>
            </a:r>
          </a:p>
          <a:p>
            <a:pPr marL="5712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  Adequate Parking (Public and Private) is Currently Available in the Historic District</a:t>
            </a:r>
          </a:p>
          <a:p>
            <a:pPr marL="5712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to Accommodate the Project </a:t>
            </a:r>
          </a:p>
          <a:p>
            <a:pPr marL="5712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Existing Facilities will Adequately Accommodate Pedestrian Circulation </a:t>
            </a:r>
          </a:p>
          <a:p>
            <a:pPr marL="57121" marR="0" lvl="0" indent="0" algn="l" defTabSz="914400" rtl="0" eaLnBrk="1" fontAlgn="base" latinLnBrk="0" hangingPunct="1">
              <a:lnSpc>
                <a:spcPct val="100000"/>
              </a:lnSpc>
              <a:spcBef>
                <a:spcPct val="0"/>
              </a:spcBef>
              <a:spcAft>
                <a:spcPct val="0"/>
              </a:spcAft>
              <a:buClrTx/>
              <a:buSzTx/>
              <a:buNone/>
              <a:tabLst/>
              <a:defRPr/>
            </a:pPr>
            <a:endParaRPr lang="en-US" sz="1000" dirty="0">
              <a:solidFill>
                <a:prstClr val="black"/>
              </a:solidFill>
              <a:latin typeface="Times New Roman" pitchFamily="18" charset="0"/>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Use and Noise Impacts will not be Significant due to Noise Mitigation Measures</a:t>
            </a:r>
          </a:p>
          <a:p>
            <a:pPr marL="57121" marR="0" lvl="0" indent="0" algn="l" defTabSz="914400" rtl="0" eaLnBrk="1" fontAlgn="base" latinLnBrk="0" hangingPunct="1">
              <a:lnSpc>
                <a:spcPct val="100000"/>
              </a:lnSpc>
              <a:spcBef>
                <a:spcPct val="0"/>
              </a:spcBef>
              <a:spcAft>
                <a:spcPct val="0"/>
              </a:spcAft>
              <a:buClrTx/>
              <a:buSzTx/>
              <a:buNone/>
              <a:tabLst/>
              <a:defRPr/>
            </a:pPr>
            <a:r>
              <a:rPr lang="en-US" sz="2000" dirty="0">
                <a:solidFill>
                  <a:prstClr val="black"/>
                </a:solidFill>
                <a:latin typeface="Times New Roman" pitchFamily="18" charset="0"/>
                <a:cs typeface="Times New Roman" pitchFamily="18" charset="0"/>
              </a:rPr>
              <a:t>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Placed on the Project, Similar to Measures Placed on other Like Projects in Area</a:t>
            </a:r>
          </a:p>
          <a:p>
            <a:pPr marL="57121" marR="0" lvl="0" indent="0" algn="l" defTabSz="914400" rtl="0" eaLnBrk="1" fontAlgn="base" latinLnBrk="0" hangingPunct="1">
              <a:lnSpc>
                <a:spcPct val="100000"/>
              </a:lnSpc>
              <a:spcBef>
                <a:spcPct val="0"/>
              </a:spcBef>
              <a:spcAft>
                <a:spcPct val="0"/>
              </a:spcAft>
              <a:buClrTx/>
              <a:buSz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Design of Building is Consistent with Historic District Design and Development</a:t>
            </a:r>
          </a:p>
          <a:p>
            <a:pPr marL="57121" marR="0" lvl="0" indent="0" algn="l" defTabSz="914400" rtl="0" eaLnBrk="1" fontAlgn="base" latinLnBrk="0" hangingPunct="1">
              <a:lnSpc>
                <a:spcPct val="100000"/>
              </a:lnSpc>
              <a:spcBef>
                <a:spcPct val="0"/>
              </a:spcBef>
              <a:spcAft>
                <a:spcPct val="0"/>
              </a:spcAft>
              <a:buClrTx/>
              <a:buSzTx/>
              <a:buNone/>
              <a:tabLst/>
              <a:defRPr/>
            </a:pPr>
            <a:r>
              <a:rPr lang="en-US" sz="2000" dirty="0">
                <a:solidFill>
                  <a:prstClr val="black"/>
                </a:solidFill>
                <a:latin typeface="Times New Roman" pitchFamily="18" charset="0"/>
                <a:cs typeface="Times New Roman" pitchFamily="18" charset="0"/>
              </a:rPr>
              <a:t>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Guidelines and Compatible with Existing Building in the Area</a:t>
            </a:r>
          </a:p>
          <a:p>
            <a:pPr marL="57121" marR="0" lvl="0" indent="0" algn="l" defTabSz="914400" rtl="0" eaLnBrk="1" fontAlgn="base" latinLnBrk="0" hangingPunct="1">
              <a:lnSpc>
                <a:spcPct val="100000"/>
              </a:lnSpc>
              <a:spcBef>
                <a:spcPct val="0"/>
              </a:spcBef>
              <a:spcAft>
                <a:spcPct val="0"/>
              </a:spcAft>
              <a:buClrTx/>
              <a:buSzTx/>
              <a:buNone/>
              <a:tabLst/>
              <a:defRPr/>
            </a:pPr>
            <a:endParaRPr lang="en-US" sz="1000" dirty="0">
              <a:solidFill>
                <a:prstClr val="black"/>
              </a:solidFill>
              <a:latin typeface="Times New Roman" pitchFamily="18" charset="0"/>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Project is Categorically Exempt from CEQA (Section 15303)</a:t>
            </a: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None/>
              <a:tabLst/>
              <a:defRPr/>
            </a:pPr>
            <a:r>
              <a:rPr lang="en-US" sz="1000" dirty="0">
                <a:solidFill>
                  <a:prstClr val="black"/>
                </a:solidFill>
                <a:latin typeface="Times New Roman" pitchFamily="18" charset="0"/>
                <a:cs typeface="Times New Roman" pitchFamily="18" charset="0"/>
              </a:rPr>
              <a:t>  </a:t>
            </a:r>
          </a:p>
          <a:p>
            <a:pPr marL="57121" marR="0" lvl="0" indent="0" algn="l" defTabSz="914400" rtl="0" eaLnBrk="1" fontAlgn="base" latinLnBrk="0" hangingPunct="1">
              <a:lnSpc>
                <a:spcPct val="100000"/>
              </a:lnSpc>
              <a:spcBef>
                <a:spcPct val="0"/>
              </a:spcBef>
              <a:spcAft>
                <a:spcPct val="0"/>
              </a:spcAft>
              <a:buClrTx/>
              <a:buSzTx/>
              <a:buNone/>
              <a:tabLst/>
              <a:defRPr/>
            </a:pPr>
            <a:r>
              <a:rPr lang="en-US" sz="2000">
                <a:solidFill>
                  <a:prstClr val="black"/>
                </a:solidFill>
                <a:latin typeface="Times New Roman" pitchFamily="18" charset="0"/>
                <a:cs typeface="Times New Roman" pitchFamily="18" charset="0"/>
              </a:rPr>
              <a:t>  </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None/>
              <a:tabLs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0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457200" marR="0" lvl="1" indent="0">
              <a:lnSpc>
                <a:spcPct val="107000"/>
              </a:lnSpc>
              <a:spcBef>
                <a:spcPts val="0"/>
              </a:spcBef>
              <a:spcAft>
                <a:spcPts val="0"/>
              </a:spcAft>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857141" lvl="2"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2400" dirty="0">
              <a:latin typeface="Times New Roman" panose="02020603050405020304" pitchFamily="18" charset="0"/>
              <a:cs typeface="Times New Roman" panose="02020603050405020304"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p:txBody>
      </p:sp>
    </p:spTree>
    <p:extLst>
      <p:ext uri="{BB962C8B-B14F-4D97-AF65-F5344CB8AC3E}">
        <p14:creationId xmlns:p14="http://schemas.microsoft.com/office/powerpoint/2010/main" val="2264625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Staff Recommendation</a:t>
            </a:r>
          </a:p>
        </p:txBody>
      </p:sp>
      <p:sp>
        <p:nvSpPr>
          <p:cNvPr id="3" name="Subtitle 2"/>
          <p:cNvSpPr>
            <a:spLocks noGrp="1"/>
          </p:cNvSpPr>
          <p:nvPr>
            <p:ph type="subTitle" idx="4294967295"/>
          </p:nvPr>
        </p:nvSpPr>
        <p:spPr>
          <a:xfrm>
            <a:off x="0" y="1371600"/>
            <a:ext cx="9144000" cy="5334000"/>
          </a:xfrm>
        </p:spPr>
        <p:txBody>
          <a:bodyPr>
            <a:normAutofit/>
          </a:bodyPr>
          <a:lstStyle/>
          <a:p>
            <a:pPr marL="0" lvl="0" indent="0" defTabSz="914400" fontAlgn="base">
              <a:spcBef>
                <a:spcPct val="0"/>
              </a:spcBef>
              <a:spcAft>
                <a:spcPct val="0"/>
              </a:spcAft>
              <a:buNone/>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533400" y="2057399"/>
            <a:ext cx="8077200" cy="646331"/>
          </a:xfrm>
          <a:prstGeom prst="rect">
            <a:avLst/>
          </a:prstGeom>
          <a:solidFill>
            <a:schemeClr val="bg1">
              <a:alpha val="85000"/>
            </a:schemeClr>
          </a:solidFill>
        </p:spPr>
        <p:txBody>
          <a:bodyPr wrap="square">
            <a:spAutoFit/>
          </a:bodyPr>
          <a:lstStyle/>
          <a:p>
            <a:pPr lvl="0" algn="ctr">
              <a:defRPr/>
            </a:pPr>
            <a:endParaRPr lang="en-US" sz="3600" dirty="0">
              <a:solidFill>
                <a:prstClr val="black"/>
              </a:solidFill>
              <a:latin typeface="Times New Roman" pitchFamily="18" charset="0"/>
              <a:cs typeface="Times New Roman" pitchFamily="18" charset="0"/>
            </a:endParaRPr>
          </a:p>
        </p:txBody>
      </p:sp>
      <p:sp>
        <p:nvSpPr>
          <p:cNvPr id="9" name="Rectangle 8"/>
          <p:cNvSpPr/>
          <p:nvPr/>
        </p:nvSpPr>
        <p:spPr>
          <a:xfrm>
            <a:off x="533400" y="2057398"/>
            <a:ext cx="8077200" cy="369332"/>
          </a:xfrm>
          <a:prstGeom prst="rect">
            <a:avLst/>
          </a:prstGeom>
          <a:solidFill>
            <a:schemeClr val="bg1">
              <a:alpha val="85000"/>
            </a:schemeClr>
          </a:solidFill>
        </p:spPr>
        <p:txBody>
          <a:bodyPr wrap="square">
            <a:spAutoFit/>
          </a:bodyPr>
          <a:lstStyle/>
          <a:p>
            <a:pPr lvl="0" algn="ctr">
              <a:defRPr/>
            </a:pPr>
            <a:endParaRPr lang="en-US" dirty="0"/>
          </a:p>
        </p:txBody>
      </p:sp>
      <p:sp>
        <p:nvSpPr>
          <p:cNvPr id="6" name="Rectangle 5"/>
          <p:cNvSpPr/>
          <p:nvPr/>
        </p:nvSpPr>
        <p:spPr>
          <a:xfrm>
            <a:off x="304800" y="1905000"/>
            <a:ext cx="8534400" cy="369332"/>
          </a:xfrm>
          <a:prstGeom prst="rect">
            <a:avLst/>
          </a:prstGeom>
          <a:solidFill>
            <a:schemeClr val="bg1">
              <a:alpha val="85000"/>
            </a:schemeClr>
          </a:solidFill>
        </p:spPr>
        <p:txBody>
          <a:bodyPr wrap="square">
            <a:spAutoFit/>
          </a:bodyPr>
          <a:lstStyle/>
          <a:p>
            <a:pPr lvl="0" algn="ctr">
              <a:defRPr/>
            </a:pPr>
            <a:endParaRPr lang="en-US" dirty="0">
              <a:solidFill>
                <a:prstClr val="black"/>
              </a:solidFill>
            </a:endParaRPr>
          </a:p>
        </p:txBody>
      </p:sp>
      <p:pic>
        <p:nvPicPr>
          <p:cNvPr id="5" name="Picture 4">
            <a:extLst>
              <a:ext uri="{FF2B5EF4-FFF2-40B4-BE49-F238E27FC236}">
                <a16:creationId xmlns:a16="http://schemas.microsoft.com/office/drawing/2014/main" id="{E5A56262-06CA-4715-A60F-7E360AC1E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5257800"/>
          </a:xfrm>
          <a:prstGeom prst="rect">
            <a:avLst/>
          </a:prstGeom>
        </p:spPr>
      </p:pic>
      <p:sp>
        <p:nvSpPr>
          <p:cNvPr id="12" name="TextBox 11">
            <a:extLst>
              <a:ext uri="{FF2B5EF4-FFF2-40B4-BE49-F238E27FC236}">
                <a16:creationId xmlns:a16="http://schemas.microsoft.com/office/drawing/2014/main" id="{FF91B34A-D3CE-44F9-BB89-41A9D8DE3D62}"/>
              </a:ext>
            </a:extLst>
          </p:cNvPr>
          <p:cNvSpPr txBox="1"/>
          <p:nvPr/>
        </p:nvSpPr>
        <p:spPr>
          <a:xfrm>
            <a:off x="304800" y="2057397"/>
            <a:ext cx="8534400" cy="3416320"/>
          </a:xfrm>
          <a:prstGeom prst="rect">
            <a:avLst/>
          </a:prstGeom>
          <a:solidFill>
            <a:schemeClr val="bg1">
              <a:alpha val="85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Staff Respectfully Requests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dirty="0">
                <a:solidFill>
                  <a:prstClr val="black"/>
                </a:solidFill>
                <a:latin typeface="Times New Roman" pitchFamily="18" charset="0"/>
                <a:cs typeface="Times New Roman" pitchFamily="18" charset="0"/>
              </a:rPr>
              <a:t>that the City Council </a:t>
            </a:r>
            <a:r>
              <a:rPr lang="en-US" sz="3600" u="sng" dirty="0">
                <a:solidFill>
                  <a:prstClr val="black"/>
                </a:solidFill>
                <a:latin typeface="Times New Roman" pitchFamily="18" charset="0"/>
                <a:cs typeface="Times New Roman" pitchFamily="18" charset="0"/>
              </a:rPr>
              <a:t>Deny</a:t>
            </a:r>
            <a:r>
              <a:rPr lang="en-US" sz="3600" dirty="0">
                <a:solidFill>
                  <a:prstClr val="black"/>
                </a:solidFill>
                <a:latin typeface="Times New Roman" pitchFamily="18" charset="0"/>
                <a:cs typeface="Times New Roman" pitchFamily="18" charset="0"/>
              </a:rPr>
              <a:t> the Three Appeals Approving a Conditional Use Permit and Design Review for the Barley Barn Tap House Project and Determination that the Project is Exempt from CEQA</a:t>
            </a: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0013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Vicinity Map</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 y="1295400"/>
            <a:ext cx="9144000" cy="5334000"/>
          </a:xfrm>
          <a:prstGeom prst="rect">
            <a:avLst/>
          </a:prstGeom>
        </p:spPr>
      </p:pic>
      <p:sp>
        <p:nvSpPr>
          <p:cNvPr id="13" name="Rectangle 12"/>
          <p:cNvSpPr/>
          <p:nvPr/>
        </p:nvSpPr>
        <p:spPr>
          <a:xfrm>
            <a:off x="5638800" y="2209800"/>
            <a:ext cx="609600" cy="228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Site</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E9714293-4880-4C7E-968D-7A4E04FF00DE}"/>
              </a:ext>
            </a:extLst>
          </p:cNvPr>
          <p:cNvSpPr/>
          <p:nvPr/>
        </p:nvSpPr>
        <p:spPr>
          <a:xfrm>
            <a:off x="5029200" y="1981200"/>
            <a:ext cx="381000" cy="317500"/>
          </a:xfrm>
          <a:prstGeom prst="ellipse">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6011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Proposed Site/Patio Plan</a:t>
            </a:r>
          </a:p>
        </p:txBody>
      </p:sp>
      <p:sp>
        <p:nvSpPr>
          <p:cNvPr id="3" name="Subtitle 2"/>
          <p:cNvSpPr>
            <a:spLocks noGrp="1"/>
          </p:cNvSpPr>
          <p:nvPr>
            <p:ph type="subTitle" idx="4294967295"/>
          </p:nvPr>
        </p:nvSpPr>
        <p:spPr>
          <a:xfrm>
            <a:off x="0" y="1371600"/>
            <a:ext cx="9144000" cy="5257800"/>
          </a:xfrm>
        </p:spPr>
        <p:txBody>
          <a:bodyPr/>
          <a:lstStyle/>
          <a:p>
            <a:pPr>
              <a:buNone/>
            </a:pPr>
            <a:endParaRPr lang="en-US" dirty="0"/>
          </a:p>
        </p:txBody>
      </p:sp>
      <p:pic>
        <p:nvPicPr>
          <p:cNvPr id="7" name="Picture 6" descr="Diagram, engineering drawing&#10;&#10;Description automatically generated">
            <a:extLst>
              <a:ext uri="{FF2B5EF4-FFF2-40B4-BE49-F238E27FC236}">
                <a16:creationId xmlns:a16="http://schemas.microsoft.com/office/drawing/2014/main" id="{E088C5F2-4AEF-4E83-A52F-27F294D7C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06851"/>
            <a:ext cx="3886200" cy="5181600"/>
          </a:xfrm>
          <a:prstGeom prst="rect">
            <a:avLst/>
          </a:prstGeom>
        </p:spPr>
      </p:pic>
      <p:cxnSp>
        <p:nvCxnSpPr>
          <p:cNvPr id="12" name="Straight Arrow Connector 11">
            <a:extLst>
              <a:ext uri="{FF2B5EF4-FFF2-40B4-BE49-F238E27FC236}">
                <a16:creationId xmlns:a16="http://schemas.microsoft.com/office/drawing/2014/main" id="{8828F604-0127-406D-8DC9-76A04263EEA0}"/>
              </a:ext>
            </a:extLst>
          </p:cNvPr>
          <p:cNvCxnSpPr/>
          <p:nvPr/>
        </p:nvCxnSpPr>
        <p:spPr>
          <a:xfrm>
            <a:off x="990600" y="5293407"/>
            <a:ext cx="0" cy="457200"/>
          </a:xfrm>
          <a:prstGeom prst="straightConnector1">
            <a:avLst/>
          </a:prstGeom>
          <a:ln w="254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6B4D08E4-B4A2-4ACF-88C4-DFEE2EA42413}"/>
              </a:ext>
            </a:extLst>
          </p:cNvPr>
          <p:cNvCxnSpPr/>
          <p:nvPr/>
        </p:nvCxnSpPr>
        <p:spPr>
          <a:xfrm flipV="1">
            <a:off x="914400" y="2286000"/>
            <a:ext cx="0" cy="45720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descr="Diagram&#10;&#10;Description automatically generated">
            <a:extLst>
              <a:ext uri="{FF2B5EF4-FFF2-40B4-BE49-F238E27FC236}">
                <a16:creationId xmlns:a16="http://schemas.microsoft.com/office/drawing/2014/main" id="{F079C850-644C-4FC1-9B3E-FCF7E57E3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2005012"/>
            <a:ext cx="3409950" cy="4371975"/>
          </a:xfrm>
          <a:prstGeom prst="rect">
            <a:avLst/>
          </a:prstGeom>
        </p:spPr>
      </p:pic>
    </p:spTree>
    <p:extLst>
      <p:ext uri="{BB962C8B-B14F-4D97-AF65-F5344CB8AC3E}">
        <p14:creationId xmlns:p14="http://schemas.microsoft.com/office/powerpoint/2010/main" val="3602799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Off-Site Landscape Plan</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 engineering drawing&#10;&#10;Description automatically generated">
            <a:extLst>
              <a:ext uri="{FF2B5EF4-FFF2-40B4-BE49-F238E27FC236}">
                <a16:creationId xmlns:a16="http://schemas.microsoft.com/office/drawing/2014/main" id="{C3E9C485-862C-4470-90D3-C7D68767B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1371600"/>
            <a:ext cx="8010526" cy="5257800"/>
          </a:xfrm>
          <a:prstGeom prst="rect">
            <a:avLst/>
          </a:prstGeom>
        </p:spPr>
      </p:pic>
    </p:spTree>
    <p:extLst>
      <p:ext uri="{BB962C8B-B14F-4D97-AF65-F5344CB8AC3E}">
        <p14:creationId xmlns:p14="http://schemas.microsoft.com/office/powerpoint/2010/main" val="2174661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Off-Site Landscape Plan-2</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 engineering drawing&#10;&#10;Description automatically generated">
            <a:extLst>
              <a:ext uri="{FF2B5EF4-FFF2-40B4-BE49-F238E27FC236}">
                <a16:creationId xmlns:a16="http://schemas.microsoft.com/office/drawing/2014/main" id="{1626503F-F3F3-4FB4-A8B1-E32F5F645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371600"/>
            <a:ext cx="8010525" cy="5257800"/>
          </a:xfrm>
          <a:prstGeom prst="rect">
            <a:avLst/>
          </a:prstGeom>
        </p:spPr>
      </p:pic>
    </p:spTree>
    <p:extLst>
      <p:ext uri="{BB962C8B-B14F-4D97-AF65-F5344CB8AC3E}">
        <p14:creationId xmlns:p14="http://schemas.microsoft.com/office/powerpoint/2010/main" val="1264129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Project Background</a:t>
            </a:r>
          </a:p>
        </p:txBody>
      </p:sp>
      <p:sp>
        <p:nvSpPr>
          <p:cNvPr id="3" name="Subtitle 2"/>
          <p:cNvSpPr>
            <a:spLocks noGrp="1"/>
          </p:cNvSpPr>
          <p:nvPr>
            <p:ph type="subTitle" idx="4294967295"/>
          </p:nvPr>
        </p:nvSpPr>
        <p:spPr>
          <a:xfrm>
            <a:off x="0" y="1371600"/>
            <a:ext cx="9144000" cy="5486400"/>
          </a:xfrm>
        </p:spPr>
        <p:txBody>
          <a:bodyPr>
            <a:normAutofit/>
          </a:bodyPr>
          <a:lstStyle/>
          <a:p>
            <a:pPr marL="285708" lvl="0" indent="-285708"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August 4, 2020:  Historic District Commission Reviews Folsom Prison Brews, Project Continued to Future Historic District Commission Meeting Due to Time Constraints.</a:t>
            </a:r>
          </a:p>
          <a:p>
            <a:pPr marL="285708" lvl="0" indent="-285708" defTabSz="914400" fontAlgn="base">
              <a:spcBef>
                <a:spcPct val="0"/>
              </a:spcBef>
              <a:spcAft>
                <a:spcPct val="0"/>
              </a:spcAft>
              <a:buFont typeface="Arial" panose="020B0604020202020204" pitchFamily="34" charset="0"/>
              <a:buChar char="•"/>
            </a:pPr>
            <a:r>
              <a:rPr lang="en-US" sz="2000" dirty="0">
                <a:solidFill>
                  <a:prstClr val="black"/>
                </a:solidFill>
                <a:latin typeface="Times New Roman" pitchFamily="18" charset="0"/>
                <a:cs typeface="Times New Roman" pitchFamily="18" charset="0"/>
              </a:rPr>
              <a:t>Applicant Subsequently Modifies Project Business Plan and Building Design</a:t>
            </a:r>
          </a:p>
          <a:p>
            <a:pPr marL="285708" lvl="0" indent="-285708" defTabSz="914400" fontAlgn="base">
              <a:spcBef>
                <a:spcPct val="0"/>
              </a:spcBef>
              <a:spcAft>
                <a:spcPct val="0"/>
              </a:spcAft>
              <a:buFont typeface="Arial" panose="020B0604020202020204" pitchFamily="34" charset="0"/>
              <a:buChar char="•"/>
            </a:pPr>
            <a:endParaRPr lang="en-US" sz="2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endParaRPr lang="en-US" sz="2000" dirty="0">
              <a:solidFill>
                <a:prstClr val="black"/>
              </a:solidFill>
              <a:latin typeface="Times New Roman" pitchFamily="18" charset="0"/>
              <a:cs typeface="Times New Roman" pitchFamily="18" charset="0"/>
            </a:endParaRPr>
          </a:p>
          <a:p>
            <a:pPr marL="400010"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1200" dirty="0">
              <a:solidFill>
                <a:prstClr val="black"/>
              </a:solidFill>
              <a:latin typeface="Times New Roman" pitchFamily="18" charset="0"/>
              <a:cs typeface="Times New Roman" pitchFamily="18" charset="0"/>
            </a:endParaRPr>
          </a:p>
          <a:p>
            <a:pPr>
              <a:buNone/>
            </a:pPr>
            <a:endParaRPr lang="en-US" dirty="0"/>
          </a:p>
        </p:txBody>
      </p:sp>
      <p:pic>
        <p:nvPicPr>
          <p:cNvPr id="5" name="Picture 4">
            <a:extLst>
              <a:ext uri="{FF2B5EF4-FFF2-40B4-BE49-F238E27FC236}">
                <a16:creationId xmlns:a16="http://schemas.microsoft.com/office/drawing/2014/main" id="{3EA85281-0274-4773-9B72-C06201C3000D}"/>
              </a:ext>
            </a:extLst>
          </p:cNvPr>
          <p:cNvPicPr>
            <a:picLocks noChangeAspect="1"/>
          </p:cNvPicPr>
          <p:nvPr/>
        </p:nvPicPr>
        <p:blipFill>
          <a:blip r:embed="rId2"/>
          <a:stretch>
            <a:fillRect/>
          </a:stretch>
        </p:blipFill>
        <p:spPr>
          <a:xfrm>
            <a:off x="381001" y="2895600"/>
            <a:ext cx="4876800" cy="3579138"/>
          </a:xfrm>
          <a:prstGeom prst="rect">
            <a:avLst/>
          </a:prstGeom>
        </p:spPr>
      </p:pic>
    </p:spTree>
    <p:extLst>
      <p:ext uri="{BB962C8B-B14F-4D97-AF65-F5344CB8AC3E}">
        <p14:creationId xmlns:p14="http://schemas.microsoft.com/office/powerpoint/2010/main" val="143765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Key Project Details</a:t>
            </a:r>
          </a:p>
        </p:txBody>
      </p:sp>
      <p:sp>
        <p:nvSpPr>
          <p:cNvPr id="3" name="Subtitle 2"/>
          <p:cNvSpPr>
            <a:spLocks noGrp="1"/>
          </p:cNvSpPr>
          <p:nvPr>
            <p:ph type="subTitle" idx="4294967295"/>
          </p:nvPr>
        </p:nvSpPr>
        <p:spPr>
          <a:xfrm>
            <a:off x="0" y="1371600"/>
            <a:ext cx="9144000" cy="5334000"/>
          </a:xfrm>
        </p:spPr>
        <p:txBody>
          <a:bodyPr>
            <a:normAutofit fontScale="77500" lnSpcReduction="20000"/>
          </a:bodyPr>
          <a:lstStyle/>
          <a:p>
            <a:pPr marL="0" lvl="0" indent="0" defTabSz="914400" fontAlgn="base">
              <a:spcBef>
                <a:spcPct val="0"/>
              </a:spcBef>
              <a:spcAft>
                <a:spcPct val="0"/>
              </a:spcAft>
              <a:buFont typeface="Arial" pitchFamily="34" charset="0"/>
              <a:buChar char="•"/>
            </a:pPr>
            <a:r>
              <a:rPr lang="en-US" sz="2800" dirty="0">
                <a:solidFill>
                  <a:prstClr val="black"/>
                </a:solidFill>
                <a:latin typeface="Times New Roman" pitchFamily="18" charset="0"/>
                <a:cs typeface="Times New Roman" pitchFamily="18" charset="0"/>
              </a:rPr>
              <a:t>  Conditional Use Permit</a:t>
            </a: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Operation of Craft Beer Establishment within Existing Commercial Building</a:t>
            </a: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Serve Craft Beers and Food (Off-Site Vendors) </a:t>
            </a: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Live Entertainment on Limited Basis</a:t>
            </a: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Proposed Hours of Operation</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Sunday to Wednesday:    11:00 a.m. to 10:00 p.m.  		</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Thursday to Saturday:     11:00 a.m. to 12:30 a.m.</a:t>
            </a:r>
          </a:p>
          <a:p>
            <a:pPr marL="0" indent="0" defTabSz="914400" fontAlgn="base">
              <a:spcBef>
                <a:spcPct val="0"/>
              </a:spcBef>
              <a:spcAft>
                <a:spcPct val="0"/>
              </a:spcAft>
              <a:buNone/>
            </a:pPr>
            <a:endParaRPr lang="en-US" sz="1500" dirty="0">
              <a:solidFill>
                <a:prstClr val="black"/>
              </a:solidFill>
              <a:latin typeface="Times New Roman" pitchFamily="18" charset="0"/>
              <a:cs typeface="Times New Roman" pitchFamily="18" charset="0"/>
            </a:endParaRPr>
          </a:p>
          <a:p>
            <a:pPr defTabSz="914400" fontAlgn="base">
              <a:spcBef>
                <a:spcPct val="0"/>
              </a:spcBef>
              <a:spcAft>
                <a:spcPct val="0"/>
              </a:spcAft>
            </a:pPr>
            <a:r>
              <a:rPr lang="en-US" sz="2800" dirty="0">
                <a:solidFill>
                  <a:prstClr val="black"/>
                </a:solidFill>
                <a:latin typeface="Times New Roman" pitchFamily="18" charset="0"/>
                <a:cs typeface="Times New Roman" pitchFamily="18" charset="0"/>
              </a:rPr>
              <a:t>Design Review</a:t>
            </a:r>
            <a:endParaRPr lang="en-US" sz="24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Exterior/Interior Modifications to Existing Building</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Rural Barn Design Theme </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Building Materials (Reclaimed Wood Siding, Wood-Framed Windows, Glass Entry Doors)</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Building Colors (Rustic Brown with Reddish-Gray Roof)</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Interior Remodeling/Demolition (Seating Area, Bar Area, Cooler Room, Restrooms)</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Second-Floor Reduced from 1,944 SF to 1,366 SF (Storage Area)</a:t>
            </a:r>
          </a:p>
          <a:p>
            <a:pPr marL="857141" lvl="2"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Overall Building Reduced from 4,377 SF to 3,799 SF</a:t>
            </a:r>
          </a:p>
          <a:p>
            <a:pPr marL="457131" lvl="1" indent="0" defTabSz="914400" fontAlgn="base">
              <a:spcBef>
                <a:spcPct val="0"/>
              </a:spcBef>
              <a:spcAft>
                <a:spcPct val="0"/>
              </a:spcAft>
              <a:buNone/>
            </a:pPr>
            <a:r>
              <a:rPr lang="en-US" sz="1500" dirty="0">
                <a:solidFill>
                  <a:prstClr val="black"/>
                </a:solidFill>
                <a:latin typeface="Times New Roman" pitchFamily="18" charset="0"/>
                <a:cs typeface="Times New Roman" pitchFamily="18" charset="0"/>
              </a:rPr>
              <a:t>   </a:t>
            </a:r>
          </a:p>
          <a:p>
            <a:pPr lvl="0" defTabSz="914400" fontAlgn="base">
              <a:spcBef>
                <a:spcPct val="0"/>
              </a:spcBef>
              <a:spcAft>
                <a:spcPct val="0"/>
              </a:spcAft>
            </a:pPr>
            <a:r>
              <a:rPr lang="en-US" sz="2800" dirty="0">
                <a:solidFill>
                  <a:prstClr val="black"/>
                </a:solidFill>
                <a:latin typeface="Times New Roman" pitchFamily="18" charset="0"/>
                <a:cs typeface="Times New Roman" pitchFamily="18" charset="0"/>
              </a:rPr>
              <a:t>Site Improvements/Other Details</a:t>
            </a:r>
            <a:endParaRPr lang="en-US" sz="24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480 SF Outdoor Patio (Fenced with Two Access Gates)</a:t>
            </a: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Maintain Existing Private Walkway Between Sutter Street and Parking Lot</a:t>
            </a:r>
          </a:p>
          <a:p>
            <a:pPr marL="457131" lvl="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Parking Agreement for 15 Off-Site Parking Spaces (Eagles Lodge Site)</a:t>
            </a:r>
          </a:p>
          <a:p>
            <a:pPr marL="457131" lvl="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r>
              <a:rPr lang="en-US" sz="2100" dirty="0">
                <a:solidFill>
                  <a:prstClr val="black"/>
                </a:solidFill>
                <a:latin typeface="Times New Roman" pitchFamily="18" charset="0"/>
                <a:cs typeface="Times New Roman" pitchFamily="18" charset="0"/>
              </a:rPr>
              <a:t>  </a:t>
            </a:r>
            <a:r>
              <a:rPr lang="en-US" sz="1200" dirty="0">
                <a:solidFill>
                  <a:prstClr val="black"/>
                </a:solidFill>
                <a:latin typeface="Times New Roman" pitchFamily="18" charset="0"/>
                <a:cs typeface="Times New Roman" pitchFamily="18" charset="0"/>
              </a:rPr>
              <a:t>  </a:t>
            </a:r>
          </a:p>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sz="1000" dirty="0">
              <a:solidFill>
                <a:prstClr val="black"/>
              </a:solidFill>
              <a:latin typeface="Times New Roman" pitchFamily="18" charset="0"/>
              <a:cs typeface="Times New Roman" pitchFamily="18" charset="0"/>
            </a:endParaRPr>
          </a:p>
          <a:p>
            <a:pPr marL="0"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r>
              <a:rPr lang="en-US" sz="26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1758605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Existing Floor Plan</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Diagram, engineering drawing&#10;&#10;Description automatically generated">
            <a:extLst>
              <a:ext uri="{FF2B5EF4-FFF2-40B4-BE49-F238E27FC236}">
                <a16:creationId xmlns:a16="http://schemas.microsoft.com/office/drawing/2014/main" id="{1411E068-FEDF-4317-A263-6D6E28F0E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87" y="1447800"/>
            <a:ext cx="6905625" cy="5191125"/>
          </a:xfrm>
          <a:prstGeom prst="rect">
            <a:avLst/>
          </a:prstGeom>
        </p:spPr>
      </p:pic>
    </p:spTree>
    <p:extLst>
      <p:ext uri="{BB962C8B-B14F-4D97-AF65-F5344CB8AC3E}">
        <p14:creationId xmlns:p14="http://schemas.microsoft.com/office/powerpoint/2010/main" val="1776025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Proposed Floor Plan (Level-1)</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Diagram&#10;&#10;Description automatically generated">
            <a:extLst>
              <a:ext uri="{FF2B5EF4-FFF2-40B4-BE49-F238E27FC236}">
                <a16:creationId xmlns:a16="http://schemas.microsoft.com/office/drawing/2014/main" id="{5E0B12D0-CC2B-4997-8907-6FEA9E67B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905000"/>
            <a:ext cx="6886575" cy="3771900"/>
          </a:xfrm>
          <a:prstGeom prst="rect">
            <a:avLst/>
          </a:prstGeom>
        </p:spPr>
      </p:pic>
    </p:spTree>
    <p:extLst>
      <p:ext uri="{BB962C8B-B14F-4D97-AF65-F5344CB8AC3E}">
        <p14:creationId xmlns:p14="http://schemas.microsoft.com/office/powerpoint/2010/main" val="274401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Proposed Floor Plan (Level-2)</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 engineering drawing&#10;&#10;Description automatically generated">
            <a:extLst>
              <a:ext uri="{FF2B5EF4-FFF2-40B4-BE49-F238E27FC236}">
                <a16:creationId xmlns:a16="http://schemas.microsoft.com/office/drawing/2014/main" id="{30720057-5D92-4DF5-A8E6-DD6303FEF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187" y="2062162"/>
            <a:ext cx="6905625" cy="3686175"/>
          </a:xfrm>
          <a:prstGeom prst="rect">
            <a:avLst/>
          </a:prstGeom>
        </p:spPr>
      </p:pic>
    </p:spTree>
    <p:extLst>
      <p:ext uri="{BB962C8B-B14F-4D97-AF65-F5344CB8AC3E}">
        <p14:creationId xmlns:p14="http://schemas.microsoft.com/office/powerpoint/2010/main" val="449894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Elevations (West-North)</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Diagram, engineering drawing&#10;&#10;Description automatically generated">
            <a:extLst>
              <a:ext uri="{FF2B5EF4-FFF2-40B4-BE49-F238E27FC236}">
                <a16:creationId xmlns:a16="http://schemas.microsoft.com/office/drawing/2014/main" id="{8B71A1B7-5BFB-4C58-BD0C-91D33132C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1600"/>
            <a:ext cx="7391400" cy="5257800"/>
          </a:xfrm>
          <a:prstGeom prst="rect">
            <a:avLst/>
          </a:prstGeom>
        </p:spPr>
      </p:pic>
    </p:spTree>
    <p:extLst>
      <p:ext uri="{BB962C8B-B14F-4D97-AF65-F5344CB8AC3E}">
        <p14:creationId xmlns:p14="http://schemas.microsoft.com/office/powerpoint/2010/main" val="125712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Elevations (East-South)</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 engineering drawing&#10;&#10;Description automatically generated">
            <a:extLst>
              <a:ext uri="{FF2B5EF4-FFF2-40B4-BE49-F238E27FC236}">
                <a16:creationId xmlns:a16="http://schemas.microsoft.com/office/drawing/2014/main" id="{32A610DE-6AEB-48DA-BBF8-0AC4C7169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543799" cy="5257800"/>
          </a:xfrm>
          <a:prstGeom prst="rect">
            <a:avLst/>
          </a:prstGeom>
        </p:spPr>
      </p:pic>
    </p:spTree>
    <p:extLst>
      <p:ext uri="{BB962C8B-B14F-4D97-AF65-F5344CB8AC3E}">
        <p14:creationId xmlns:p14="http://schemas.microsoft.com/office/powerpoint/2010/main" val="1975320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Parking </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Pedestrian Circulation</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Noise</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Fencing</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Lighting</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Trash/Recycling</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Signage</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Landscaping</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Architecture/Design</a:t>
            </a: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Public Comment</a:t>
            </a: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870975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Eagles Lodge Parking Photos</a:t>
            </a:r>
          </a:p>
        </p:txBody>
      </p:sp>
      <p:sp>
        <p:nvSpPr>
          <p:cNvPr id="3" name="Subtitle 2"/>
          <p:cNvSpPr>
            <a:spLocks noGrp="1"/>
          </p:cNvSpPr>
          <p:nvPr>
            <p:ph type="subTitle" idx="4294967295"/>
          </p:nvPr>
        </p:nvSpPr>
        <p:spPr>
          <a:xfrm>
            <a:off x="0" y="1447800"/>
            <a:ext cx="9144000" cy="5105400"/>
          </a:xfrm>
        </p:spPr>
        <p:txBody>
          <a:bodyPr/>
          <a:lstStyle/>
          <a:p>
            <a:pPr>
              <a:buNone/>
            </a:pPr>
            <a:endParaRPr lang="en-US" dirty="0"/>
          </a:p>
        </p:txBody>
      </p:sp>
      <p:sp>
        <p:nvSpPr>
          <p:cNvPr id="11" name="TextBox 10">
            <a:extLst>
              <a:ext uri="{FF2B5EF4-FFF2-40B4-BE49-F238E27FC236}">
                <a16:creationId xmlns:a16="http://schemas.microsoft.com/office/drawing/2014/main" id="{6B678721-4D87-4FFE-B18B-6CBCA1B2784C}"/>
              </a:ext>
            </a:extLst>
          </p:cNvPr>
          <p:cNvSpPr txBox="1"/>
          <p:nvPr/>
        </p:nvSpPr>
        <p:spPr>
          <a:xfrm>
            <a:off x="2895600" y="3244334"/>
            <a:ext cx="685800"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F3822DC3-D60A-46B8-85AE-E75EE3C54211}"/>
              </a:ext>
            </a:extLst>
          </p:cNvPr>
          <p:cNvCxnSpPr/>
          <p:nvPr/>
        </p:nvCxnSpPr>
        <p:spPr>
          <a:xfrm flipH="1">
            <a:off x="4495800" y="5486400"/>
            <a:ext cx="152400" cy="762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pic>
        <p:nvPicPr>
          <p:cNvPr id="13" name="Picture 12" descr="A picture containing text, tree, sky, outdoor&#10;&#10;Description automatically generated">
            <a:extLst>
              <a:ext uri="{FF2B5EF4-FFF2-40B4-BE49-F238E27FC236}">
                <a16:creationId xmlns:a16="http://schemas.microsoft.com/office/drawing/2014/main" id="{9412ED1D-8670-483A-B487-A2071D157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676400"/>
            <a:ext cx="2667000" cy="2095500"/>
          </a:xfrm>
          <a:prstGeom prst="rect">
            <a:avLst/>
          </a:prstGeom>
        </p:spPr>
      </p:pic>
      <p:pic>
        <p:nvPicPr>
          <p:cNvPr id="15" name="Picture 14" descr="A picture containing tree, outdoor, sky, road&#10;&#10;Description automatically generated">
            <a:extLst>
              <a:ext uri="{FF2B5EF4-FFF2-40B4-BE49-F238E27FC236}">
                <a16:creationId xmlns:a16="http://schemas.microsoft.com/office/drawing/2014/main" id="{52860382-FD4D-4763-A4D9-9AB929488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180" y="1702037"/>
            <a:ext cx="2777561" cy="2095500"/>
          </a:xfrm>
          <a:prstGeom prst="rect">
            <a:avLst/>
          </a:prstGeom>
        </p:spPr>
      </p:pic>
      <p:pic>
        <p:nvPicPr>
          <p:cNvPr id="18" name="Picture 17" descr="A neighborhood street with houses and trees&#10;&#10;Description automatically generated with low confidence">
            <a:extLst>
              <a:ext uri="{FF2B5EF4-FFF2-40B4-BE49-F238E27FC236}">
                <a16:creationId xmlns:a16="http://schemas.microsoft.com/office/drawing/2014/main" id="{79D54969-BD2A-4663-B51E-30322298A0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182" y="1702037"/>
            <a:ext cx="2696376" cy="2095500"/>
          </a:xfrm>
          <a:prstGeom prst="rect">
            <a:avLst/>
          </a:prstGeom>
        </p:spPr>
      </p:pic>
      <p:pic>
        <p:nvPicPr>
          <p:cNvPr id="21" name="Picture 20" descr="A neighborhood street with houses and trees&#10;&#10;Description automatically generated with low confidence">
            <a:extLst>
              <a:ext uri="{FF2B5EF4-FFF2-40B4-BE49-F238E27FC236}">
                <a16:creationId xmlns:a16="http://schemas.microsoft.com/office/drawing/2014/main" id="{D9A2D31C-2E61-46C7-A8F6-406205228C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4020314"/>
            <a:ext cx="2667000" cy="2095500"/>
          </a:xfrm>
          <a:prstGeom prst="rect">
            <a:avLst/>
          </a:prstGeom>
        </p:spPr>
      </p:pic>
      <p:pic>
        <p:nvPicPr>
          <p:cNvPr id="23" name="Picture 22" descr="A picture containing tree, outdoor, sky, road&#10;&#10;Description automatically generated">
            <a:extLst>
              <a:ext uri="{FF2B5EF4-FFF2-40B4-BE49-F238E27FC236}">
                <a16:creationId xmlns:a16="http://schemas.microsoft.com/office/drawing/2014/main" id="{7AABB34D-BB90-44E2-B736-E4F8B9118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5180" y="4014480"/>
            <a:ext cx="2777561" cy="2101334"/>
          </a:xfrm>
          <a:prstGeom prst="rect">
            <a:avLst/>
          </a:prstGeom>
        </p:spPr>
      </p:pic>
      <p:pic>
        <p:nvPicPr>
          <p:cNvPr id="29" name="Picture 28" descr="A picture containing tree, outdoor, sky, road&#10;&#10;Description automatically generated">
            <a:extLst>
              <a:ext uri="{FF2B5EF4-FFF2-40B4-BE49-F238E27FC236}">
                <a16:creationId xmlns:a16="http://schemas.microsoft.com/office/drawing/2014/main" id="{87B47491-C1DF-4DCE-8449-3AC1AA5F0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182" y="4017329"/>
            <a:ext cx="2696376" cy="2121137"/>
          </a:xfrm>
          <a:prstGeom prst="rect">
            <a:avLst/>
          </a:prstGeom>
        </p:spPr>
      </p:pic>
    </p:spTree>
    <p:extLst>
      <p:ext uri="{BB962C8B-B14F-4D97-AF65-F5344CB8AC3E}">
        <p14:creationId xmlns:p14="http://schemas.microsoft.com/office/powerpoint/2010/main" val="1587450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Pedestrian Circulation</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Access to Project Site Provided by Existing Public Sidewalks and Private</a:t>
            </a: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Pedestrian Pathways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Applicant Proposed to Maintain Private Pedestrian Walkway Between Sutter</a:t>
            </a: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Street and Historic District Parking Lot to the North</a:t>
            </a:r>
            <a:endParaRPr lang="en-US" sz="1200" dirty="0">
              <a:solidFill>
                <a:prstClr val="black"/>
              </a:solidFill>
              <a:latin typeface="Times New Roman" pitchFamily="18" charset="0"/>
              <a:cs typeface="Times New Roman" pitchFamily="18" charset="0"/>
            </a:endParaRPr>
          </a:p>
          <a:p>
            <a:pPr marL="57121" lvl="0"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p>
          <a:p>
            <a:pPr marL="57121" lvl="0" indent="0" defTabSz="914400" fontAlgn="base">
              <a:spcBef>
                <a:spcPct val="0"/>
              </a:spcBef>
              <a:spcAft>
                <a:spcPct val="0"/>
              </a:spcAft>
              <a:buNone/>
            </a:pPr>
            <a:endParaRPr lang="en-US" dirty="0"/>
          </a:p>
        </p:txBody>
      </p:sp>
      <p:pic>
        <p:nvPicPr>
          <p:cNvPr id="7" name="Picture 6" descr="A picture containing outdoor, ground, road, building&#10;&#10;Description automatically generated">
            <a:extLst>
              <a:ext uri="{FF2B5EF4-FFF2-40B4-BE49-F238E27FC236}">
                <a16:creationId xmlns:a16="http://schemas.microsoft.com/office/drawing/2014/main" id="{D99BE49B-8798-403E-BC05-71985DABB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8200" y="3367087"/>
            <a:ext cx="3352797" cy="2819400"/>
          </a:xfrm>
          <a:prstGeom prst="rect">
            <a:avLst/>
          </a:prstGeom>
        </p:spPr>
      </p:pic>
      <p:pic>
        <p:nvPicPr>
          <p:cNvPr id="9" name="Picture 8" descr="Diagram&#10;&#10;Description automatically generated">
            <a:extLst>
              <a:ext uri="{FF2B5EF4-FFF2-40B4-BE49-F238E27FC236}">
                <a16:creationId xmlns:a16="http://schemas.microsoft.com/office/drawing/2014/main" id="{0DAF2147-AF01-4736-AA23-A36B613B97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048000"/>
            <a:ext cx="2590800" cy="3581401"/>
          </a:xfrm>
          <a:prstGeom prst="rect">
            <a:avLst/>
          </a:prstGeom>
        </p:spPr>
      </p:pic>
      <p:cxnSp>
        <p:nvCxnSpPr>
          <p:cNvPr id="11" name="Straight Arrow Connector 10">
            <a:extLst>
              <a:ext uri="{FF2B5EF4-FFF2-40B4-BE49-F238E27FC236}">
                <a16:creationId xmlns:a16="http://schemas.microsoft.com/office/drawing/2014/main" id="{F44A2307-09CE-478B-AC58-F29951E83D3F}"/>
              </a:ext>
            </a:extLst>
          </p:cNvPr>
          <p:cNvCxnSpPr/>
          <p:nvPr/>
        </p:nvCxnSpPr>
        <p:spPr>
          <a:xfrm>
            <a:off x="1219200" y="5334000"/>
            <a:ext cx="0" cy="533400"/>
          </a:xfrm>
          <a:prstGeom prst="straightConnector1">
            <a:avLst/>
          </a:prstGeom>
          <a:ln w="254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1E61A06-90FE-4E6D-8EB1-310CC762479E}"/>
              </a:ext>
            </a:extLst>
          </p:cNvPr>
          <p:cNvCxnSpPr>
            <a:cxnSpLocks/>
          </p:cNvCxnSpPr>
          <p:nvPr/>
        </p:nvCxnSpPr>
        <p:spPr>
          <a:xfrm flipV="1">
            <a:off x="1219200" y="3367087"/>
            <a:ext cx="0" cy="519113"/>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382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Signage</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Painted-On Wall Sign Proposed</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Copy that Reads “Barley Barn Tap House” with 18-Inch-Tall Letters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White Letters on Red Background, Indirect Halo-Lighting</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33 Square Feet of Sign Area (50 Square Feet Allowed)</a:t>
            </a: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p>
          <a:p>
            <a:pPr marL="457131" lvl="1" indent="0" defTabSz="914400" fontAlgn="base">
              <a:spcBef>
                <a:spcPct val="0"/>
              </a:spcBef>
              <a:spcAft>
                <a:spcPct val="0"/>
              </a:spcAft>
              <a:buNone/>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lvl="0" indent="0" defTabSz="914400" fontAlgn="base">
              <a:spcBef>
                <a:spcPct val="0"/>
              </a:spcBef>
              <a:spcAft>
                <a:spcPct val="0"/>
              </a:spcAft>
              <a:buNone/>
            </a:pPr>
            <a:endParaRPr lang="en-US" sz="1600" dirty="0"/>
          </a:p>
        </p:txBody>
      </p:sp>
      <p:pic>
        <p:nvPicPr>
          <p:cNvPr id="6" name="Picture 5">
            <a:extLst>
              <a:ext uri="{FF2B5EF4-FFF2-40B4-BE49-F238E27FC236}">
                <a16:creationId xmlns:a16="http://schemas.microsoft.com/office/drawing/2014/main" id="{DC32AF58-9DEE-4031-AC73-62D965F29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5" y="2971800"/>
            <a:ext cx="5450080" cy="3648075"/>
          </a:xfrm>
          <a:prstGeom prst="rect">
            <a:avLst/>
          </a:prstGeom>
        </p:spPr>
      </p:pic>
      <p:pic>
        <p:nvPicPr>
          <p:cNvPr id="8" name="Picture 7" descr="A picture containing text, building&#10;&#10;Description automatically generated">
            <a:extLst>
              <a:ext uri="{FF2B5EF4-FFF2-40B4-BE49-F238E27FC236}">
                <a16:creationId xmlns:a16="http://schemas.microsoft.com/office/drawing/2014/main" id="{B527D966-110E-4826-ABB8-7BA41A65F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190875"/>
            <a:ext cx="2076450" cy="3429000"/>
          </a:xfrm>
          <a:prstGeom prst="rect">
            <a:avLst/>
          </a:prstGeom>
        </p:spPr>
      </p:pic>
    </p:spTree>
    <p:extLst>
      <p:ext uri="{BB962C8B-B14F-4D97-AF65-F5344CB8AC3E}">
        <p14:creationId xmlns:p14="http://schemas.microsoft.com/office/powerpoint/2010/main" val="1218652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Lighting</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Combination of Pole-Mounted and Wall-Mounted Lighting (Gooseneck)</a:t>
            </a:r>
          </a:p>
          <a:p>
            <a:pPr marL="857141" lvl="2" indent="0" defTabSz="914400" fontAlgn="base">
              <a:spcBef>
                <a:spcPct val="0"/>
              </a:spcBef>
              <a:spcAft>
                <a:spcPct val="0"/>
              </a:spcAft>
              <a:buNone/>
            </a:pPr>
            <a:r>
              <a:rPr lang="en-US" sz="1600" dirty="0">
                <a:solidFill>
                  <a:prstClr val="black"/>
                </a:solidFill>
                <a:latin typeface="Times New Roman" pitchFamily="18" charset="0"/>
                <a:cs typeface="Times New Roman" pitchFamily="18" charset="0"/>
              </a:rPr>
              <a:t>  </a:t>
            </a:r>
            <a:r>
              <a:rPr lang="en-US" sz="2000" dirty="0">
                <a:solidFill>
                  <a:prstClr val="black"/>
                </a:solidFill>
                <a:latin typeface="Times New Roman" pitchFamily="18" charset="0"/>
                <a:cs typeface="Times New Roman" pitchFamily="18" charset="0"/>
              </a:rPr>
              <a:t>  </a:t>
            </a:r>
          </a:p>
          <a:p>
            <a:pPr marL="457131" lvl="1" indent="0" defTabSz="914400" fontAlgn="base">
              <a:spcBef>
                <a:spcPct val="0"/>
              </a:spcBef>
              <a:spcAft>
                <a:spcPct val="0"/>
              </a:spcAft>
              <a:buNone/>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lvl="0" indent="0" defTabSz="914400" fontAlgn="base">
              <a:spcBef>
                <a:spcPct val="0"/>
              </a:spcBef>
              <a:spcAft>
                <a:spcPct val="0"/>
              </a:spcAft>
              <a:buNone/>
            </a:pPr>
            <a:endParaRPr lang="en-US" sz="1600" dirty="0"/>
          </a:p>
        </p:txBody>
      </p:sp>
      <p:pic>
        <p:nvPicPr>
          <p:cNvPr id="5" name="Picture 4" descr="Diagram, engineering drawing&#10;&#10;Description automatically generated">
            <a:extLst>
              <a:ext uri="{FF2B5EF4-FFF2-40B4-BE49-F238E27FC236}">
                <a16:creationId xmlns:a16="http://schemas.microsoft.com/office/drawing/2014/main" id="{F6A20C55-4E09-4F20-8F12-1306B7DEB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4" y="2514600"/>
            <a:ext cx="7753350" cy="3429000"/>
          </a:xfrm>
          <a:prstGeom prst="rect">
            <a:avLst/>
          </a:prstGeom>
        </p:spPr>
      </p:pic>
    </p:spTree>
    <p:extLst>
      <p:ext uri="{BB962C8B-B14F-4D97-AF65-F5344CB8AC3E}">
        <p14:creationId xmlns:p14="http://schemas.microsoft.com/office/powerpoint/2010/main" val="251522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Aerial View of Project Site</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sp>
        <p:nvSpPr>
          <p:cNvPr id="11" name="TextBox 10">
            <a:extLst>
              <a:ext uri="{FF2B5EF4-FFF2-40B4-BE49-F238E27FC236}">
                <a16:creationId xmlns:a16="http://schemas.microsoft.com/office/drawing/2014/main" id="{6B678721-4D87-4FFE-B18B-6CBCA1B2784C}"/>
              </a:ext>
            </a:extLst>
          </p:cNvPr>
          <p:cNvSpPr txBox="1"/>
          <p:nvPr/>
        </p:nvSpPr>
        <p:spPr>
          <a:xfrm>
            <a:off x="2895600" y="3244334"/>
            <a:ext cx="685800"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8095843-5E49-48EE-94F3-3D203396C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4" y="1329621"/>
            <a:ext cx="8096251" cy="5334000"/>
          </a:xfrm>
          <a:prstGeom prst="rect">
            <a:avLst/>
          </a:prstGeom>
        </p:spPr>
      </p:pic>
      <p:cxnSp>
        <p:nvCxnSpPr>
          <p:cNvPr id="12" name="Straight Connector 11">
            <a:extLst>
              <a:ext uri="{FF2B5EF4-FFF2-40B4-BE49-F238E27FC236}">
                <a16:creationId xmlns:a16="http://schemas.microsoft.com/office/drawing/2014/main" id="{25E3B7C3-EAD7-4957-9C50-DC267746EB78}"/>
              </a:ext>
            </a:extLst>
          </p:cNvPr>
          <p:cNvCxnSpPr>
            <a:cxnSpLocks/>
          </p:cNvCxnSpPr>
          <p:nvPr/>
        </p:nvCxnSpPr>
        <p:spPr>
          <a:xfrm flipV="1">
            <a:off x="3581400" y="3581400"/>
            <a:ext cx="990600" cy="6858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53AA7B6-786F-4A90-9D4F-CDCF0B97BA2A}"/>
              </a:ext>
            </a:extLst>
          </p:cNvPr>
          <p:cNvCxnSpPr>
            <a:cxnSpLocks/>
          </p:cNvCxnSpPr>
          <p:nvPr/>
        </p:nvCxnSpPr>
        <p:spPr>
          <a:xfrm flipH="1">
            <a:off x="3962400" y="3886200"/>
            <a:ext cx="838200" cy="6096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8A79292-0758-4F7A-82E5-D66395227571}"/>
              </a:ext>
            </a:extLst>
          </p:cNvPr>
          <p:cNvCxnSpPr/>
          <p:nvPr/>
        </p:nvCxnSpPr>
        <p:spPr>
          <a:xfrm>
            <a:off x="3962400" y="4495800"/>
            <a:ext cx="685800" cy="9906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A7AB285-E781-4A67-AB8B-9A8330F120AA}"/>
              </a:ext>
            </a:extLst>
          </p:cNvPr>
          <p:cNvCxnSpPr/>
          <p:nvPr/>
        </p:nvCxnSpPr>
        <p:spPr>
          <a:xfrm>
            <a:off x="3581400" y="4267200"/>
            <a:ext cx="914400" cy="12954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3822DC3-D60A-46B8-85AE-E75EE3C54211}"/>
              </a:ext>
            </a:extLst>
          </p:cNvPr>
          <p:cNvCxnSpPr/>
          <p:nvPr/>
        </p:nvCxnSpPr>
        <p:spPr>
          <a:xfrm flipH="1">
            <a:off x="4495800" y="5486400"/>
            <a:ext cx="152400" cy="762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4680073-43BB-4198-8C0E-9CBA37869390}"/>
              </a:ext>
            </a:extLst>
          </p:cNvPr>
          <p:cNvSpPr txBox="1"/>
          <p:nvPr/>
        </p:nvSpPr>
        <p:spPr>
          <a:xfrm rot="19391604">
            <a:off x="6280425" y="1702671"/>
            <a:ext cx="1141651" cy="523220"/>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Off-Site Parking</a:t>
            </a:r>
          </a:p>
        </p:txBody>
      </p:sp>
      <p:cxnSp>
        <p:nvCxnSpPr>
          <p:cNvPr id="39" name="Straight Connector 38">
            <a:extLst>
              <a:ext uri="{FF2B5EF4-FFF2-40B4-BE49-F238E27FC236}">
                <a16:creationId xmlns:a16="http://schemas.microsoft.com/office/drawing/2014/main" id="{B24AE995-8C32-44D8-8D87-4D1DDDBF6B7A}"/>
              </a:ext>
            </a:extLst>
          </p:cNvPr>
          <p:cNvCxnSpPr>
            <a:cxnSpLocks/>
          </p:cNvCxnSpPr>
          <p:nvPr/>
        </p:nvCxnSpPr>
        <p:spPr>
          <a:xfrm>
            <a:off x="6019800" y="2209800"/>
            <a:ext cx="1143000" cy="152400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6CBB35A-C0ED-4B4F-9CCB-68D77400AC29}"/>
              </a:ext>
            </a:extLst>
          </p:cNvPr>
          <p:cNvCxnSpPr/>
          <p:nvPr/>
        </p:nvCxnSpPr>
        <p:spPr>
          <a:xfrm flipV="1">
            <a:off x="7162800" y="2932560"/>
            <a:ext cx="914400" cy="80124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1B717C2-4685-4F36-80A7-C6FB0DF866E7}"/>
              </a:ext>
            </a:extLst>
          </p:cNvPr>
          <p:cNvCxnSpPr/>
          <p:nvPr/>
        </p:nvCxnSpPr>
        <p:spPr>
          <a:xfrm flipV="1">
            <a:off x="6019799" y="1447800"/>
            <a:ext cx="990601" cy="76200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05C9115-FC93-49A0-8AE5-816C1F162E4D}"/>
              </a:ext>
            </a:extLst>
          </p:cNvPr>
          <p:cNvCxnSpPr/>
          <p:nvPr/>
        </p:nvCxnSpPr>
        <p:spPr>
          <a:xfrm>
            <a:off x="7010400" y="1447800"/>
            <a:ext cx="1066800" cy="148476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026373A-83CA-4956-B30A-8B73A02C0058}"/>
              </a:ext>
            </a:extLst>
          </p:cNvPr>
          <p:cNvCxnSpPr/>
          <p:nvPr/>
        </p:nvCxnSpPr>
        <p:spPr>
          <a:xfrm flipH="1" flipV="1">
            <a:off x="4572000" y="3581400"/>
            <a:ext cx="228600" cy="304800"/>
          </a:xfrm>
          <a:prstGeom prst="line">
            <a:avLst/>
          </a:prstGeom>
          <a:ln w="25400">
            <a:solidFill>
              <a:srgbClr val="FFFF00"/>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BF2419B7-FCE8-4B70-B695-E35C0A57C938}"/>
              </a:ext>
            </a:extLst>
          </p:cNvPr>
          <p:cNvSpPr txBox="1"/>
          <p:nvPr/>
        </p:nvSpPr>
        <p:spPr>
          <a:xfrm rot="19543376">
            <a:off x="3963874" y="3841130"/>
            <a:ext cx="691102" cy="338554"/>
          </a:xfrm>
          <a:prstGeom prst="rect">
            <a:avLst/>
          </a:prstGeom>
          <a:noFill/>
        </p:spPr>
        <p:txBody>
          <a:bodyPr wrap="square" rtlCol="0">
            <a:spAutoFit/>
          </a:bodyPr>
          <a:lstStyle/>
          <a:p>
            <a:r>
              <a:rPr lang="en-US" sz="1600" b="1" dirty="0">
                <a:latin typeface="Times New Roman" panose="02020603050405020304" pitchFamily="18" charset="0"/>
                <a:cs typeface="Times New Roman" panose="02020603050405020304" pitchFamily="18" charset="0"/>
              </a:rPr>
              <a:t>Site</a:t>
            </a:r>
          </a:p>
        </p:txBody>
      </p:sp>
    </p:spTree>
    <p:extLst>
      <p:ext uri="{BB962C8B-B14F-4D97-AF65-F5344CB8AC3E}">
        <p14:creationId xmlns:p14="http://schemas.microsoft.com/office/powerpoint/2010/main" val="2737788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Landscaping</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Existing Landscape Planters will Remain</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No New Landscaping Proposed </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Applicant Required to Maintain Existing Landscaping</a:t>
            </a: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Trash/Recycling</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Existing Trash/Recycling Dumpsters Located in Public Parking Lot</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Applicant Proposed to Utilize Existing Trash/Recycling Enclosures</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Sufficient Capacity to Serve Proposed Project  </a:t>
            </a:r>
            <a:r>
              <a:rPr lang="en-US" sz="1200" dirty="0">
                <a:solidFill>
                  <a:prstClr val="black"/>
                </a:solidFill>
                <a:latin typeface="Times New Roman" pitchFamily="18" charset="0"/>
                <a:cs typeface="Times New Roman" pitchFamily="18" charset="0"/>
              </a:rPr>
              <a:t>  </a:t>
            </a: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a:t>
            </a:r>
            <a:r>
              <a:rPr lang="en-US" sz="1200"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Fencing</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42-Inch-Tall Metal View Fencing with Gates Proposed Around Patio Area</a:t>
            </a:r>
          </a:p>
          <a:p>
            <a:pPr marL="57121" lvl="0" indent="0" defTabSz="914400" fontAlgn="base">
              <a:spcBef>
                <a:spcPct val="0"/>
              </a:spcBef>
              <a:spcAft>
                <a:spcPct val="0"/>
              </a:spcAft>
              <a:buNone/>
            </a:pPr>
            <a:endParaRPr lang="en-US" dirty="0"/>
          </a:p>
        </p:txBody>
      </p:sp>
    </p:spTree>
    <p:extLst>
      <p:ext uri="{BB962C8B-B14F-4D97-AF65-F5344CB8AC3E}">
        <p14:creationId xmlns:p14="http://schemas.microsoft.com/office/powerpoint/2010/main" val="217005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Architecture/Design</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Rural Design Theme Reminiscent of Historic California Barns</a:t>
            </a: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Architectural Features and Materials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Clerestory with Windows on Upper Portion of Building (Natural Light)</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Custom Folding Entry Doors </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Faux Stable Dutch Doors (Horse Stable)</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Vintage Signage Panels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Vertical Reclaimed Wood Siding</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Aluminum Clad Wood-Framed Windows and Doors</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Galvanized Metal Gooseneck Light Fixtures </a:t>
            </a:r>
          </a:p>
          <a:p>
            <a:pPr marL="857141" lvl="2" indent="0" defTabSz="914400" fontAlgn="base">
              <a:spcBef>
                <a:spcPct val="0"/>
              </a:spcBef>
              <a:spcAft>
                <a:spcPct val="0"/>
              </a:spcAft>
              <a:buFont typeface="Arial" pitchFamily="34" charset="0"/>
              <a:buChar char="•"/>
            </a:pPr>
            <a:r>
              <a:rPr lang="en-US" sz="1600" dirty="0">
                <a:solidFill>
                  <a:prstClr val="black"/>
                </a:solidFill>
                <a:latin typeface="Times New Roman" pitchFamily="18" charset="0"/>
                <a:cs typeface="Times New Roman" pitchFamily="18" charset="0"/>
              </a:rPr>
              <a:t>  Corrugated Metal Roofing</a:t>
            </a:r>
          </a:p>
          <a:p>
            <a:pPr marL="857141" lvl="2" indent="0" defTabSz="914400" fontAlgn="base">
              <a:spcBef>
                <a:spcPct val="0"/>
              </a:spcBef>
              <a:spcAft>
                <a:spcPct val="0"/>
              </a:spcAft>
              <a:buFont typeface="Arial" pitchFamily="34" charset="0"/>
              <a:buChar char="•"/>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3225800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Camarillo Ranch House (1850’s)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8" name="Picture 7" descr="A red barn with a white cross on top&#10;&#10;Description automatically generated with low confidence">
            <a:extLst>
              <a:ext uri="{FF2B5EF4-FFF2-40B4-BE49-F238E27FC236}">
                <a16:creationId xmlns:a16="http://schemas.microsoft.com/office/drawing/2014/main" id="{B26FA41E-DBF3-4EB0-A2CB-7229B56E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4746"/>
            <a:ext cx="9144000" cy="3721007"/>
          </a:xfrm>
          <a:prstGeom prst="rect">
            <a:avLst/>
          </a:prstGeom>
        </p:spPr>
      </p:pic>
    </p:spTree>
    <p:extLst>
      <p:ext uri="{BB962C8B-B14F-4D97-AF65-F5344CB8AC3E}">
        <p14:creationId xmlns:p14="http://schemas.microsoft.com/office/powerpoint/2010/main" val="3768307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Cooper Molera Barn (1905)</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picture containing building, outdoor, wooden, house&#10;&#10;Description automatically generated">
            <a:extLst>
              <a:ext uri="{FF2B5EF4-FFF2-40B4-BE49-F238E27FC236}">
                <a16:creationId xmlns:a16="http://schemas.microsoft.com/office/drawing/2014/main" id="{F4A1026F-63AA-4314-9771-036490D3F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71600"/>
            <a:ext cx="7848600" cy="5257800"/>
          </a:xfrm>
          <a:prstGeom prst="rect">
            <a:avLst/>
          </a:prstGeom>
        </p:spPr>
      </p:pic>
    </p:spTree>
    <p:extLst>
      <p:ext uri="{BB962C8B-B14F-4D97-AF65-F5344CB8AC3E}">
        <p14:creationId xmlns:p14="http://schemas.microsoft.com/office/powerpoint/2010/main" val="607778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Elevations (West-North)</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Diagram, engineering drawing&#10;&#10;Description automatically generated">
            <a:extLst>
              <a:ext uri="{FF2B5EF4-FFF2-40B4-BE49-F238E27FC236}">
                <a16:creationId xmlns:a16="http://schemas.microsoft.com/office/drawing/2014/main" id="{451DD375-679A-4625-B2CF-FAB052BF0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1371600"/>
            <a:ext cx="7772401" cy="5257800"/>
          </a:xfrm>
          <a:prstGeom prst="rect">
            <a:avLst/>
          </a:prstGeom>
        </p:spPr>
      </p:pic>
    </p:spTree>
    <p:extLst>
      <p:ext uri="{BB962C8B-B14F-4D97-AF65-F5344CB8AC3E}">
        <p14:creationId xmlns:p14="http://schemas.microsoft.com/office/powerpoint/2010/main" val="1655440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Elevations (East-South)</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Diagram, engineering drawing&#10;&#10;Description automatically generated">
            <a:extLst>
              <a:ext uri="{FF2B5EF4-FFF2-40B4-BE49-F238E27FC236}">
                <a16:creationId xmlns:a16="http://schemas.microsoft.com/office/drawing/2014/main" id="{2484CF16-1940-461C-8B76-B4A39992F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1371600"/>
            <a:ext cx="7772401" cy="5257800"/>
          </a:xfrm>
          <a:prstGeom prst="rect">
            <a:avLst/>
          </a:prstGeom>
        </p:spPr>
      </p:pic>
    </p:spTree>
    <p:extLst>
      <p:ext uri="{BB962C8B-B14F-4D97-AF65-F5344CB8AC3E}">
        <p14:creationId xmlns:p14="http://schemas.microsoft.com/office/powerpoint/2010/main" val="2843287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A picture containing outdoor, road, building, house&#10;&#10;Description automatically generated">
            <a:extLst>
              <a:ext uri="{FF2B5EF4-FFF2-40B4-BE49-F238E27FC236}">
                <a16:creationId xmlns:a16="http://schemas.microsoft.com/office/drawing/2014/main" id="{605DB3E0-5C27-4FF6-83A5-F6C970175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1371600"/>
            <a:ext cx="7924800" cy="5257800"/>
          </a:xfrm>
          <a:prstGeom prst="rect">
            <a:avLst/>
          </a:prstGeom>
        </p:spPr>
      </p:pic>
    </p:spTree>
    <p:extLst>
      <p:ext uri="{BB962C8B-B14F-4D97-AF65-F5344CB8AC3E}">
        <p14:creationId xmlns:p14="http://schemas.microsoft.com/office/powerpoint/2010/main" val="2599411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A high angle view of a building&#10;&#10;Description automatically generated with low confidence">
            <a:extLst>
              <a:ext uri="{FF2B5EF4-FFF2-40B4-BE49-F238E27FC236}">
                <a16:creationId xmlns:a16="http://schemas.microsoft.com/office/drawing/2014/main" id="{F762E441-5BCF-4F73-9515-C23928E66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1371600"/>
            <a:ext cx="7924800" cy="5257800"/>
          </a:xfrm>
          <a:prstGeom prst="rect">
            <a:avLst/>
          </a:prstGeom>
        </p:spPr>
      </p:pic>
    </p:spTree>
    <p:extLst>
      <p:ext uri="{BB962C8B-B14F-4D97-AF65-F5344CB8AC3E}">
        <p14:creationId xmlns:p14="http://schemas.microsoft.com/office/powerpoint/2010/main" val="314808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Folsom Municipal Code (FMC 17.52 Historic District)  </a:t>
            </a:r>
          </a:p>
          <a:p>
            <a:pPr marL="742881" lvl="1"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The purpose and intent of Chapter 17.52 (Historic District) of the Folsom Municipal Code is to preserve and enhance the historic, small-town atmosphere of the historic district as it developed between the years 1850 and 1950; </a:t>
            </a:r>
            <a:r>
              <a:rPr lang="en-US" sz="1600" u="sng" dirty="0">
                <a:solidFill>
                  <a:prstClr val="black"/>
                </a:solidFill>
                <a:latin typeface="Times New Roman" pitchFamily="18" charset="0"/>
                <a:cs typeface="Times New Roman" pitchFamily="18" charset="0"/>
              </a:rPr>
              <a:t>maintain, restore, and reconstruct historic structures</a:t>
            </a:r>
            <a:r>
              <a:rPr lang="en-US" sz="1600" dirty="0">
                <a:solidFill>
                  <a:prstClr val="black"/>
                </a:solidFill>
                <a:latin typeface="Times New Roman" pitchFamily="18" charset="0"/>
                <a:cs typeface="Times New Roman" pitchFamily="18" charset="0"/>
              </a:rPr>
              <a:t> and sites within the historic district; encourage an active business climate which promotes the development of a diverse range of </a:t>
            </a:r>
            <a:r>
              <a:rPr lang="en-US" sz="1600" u="sng" dirty="0">
                <a:solidFill>
                  <a:prstClr val="black"/>
                </a:solidFill>
                <a:latin typeface="Times New Roman" pitchFamily="18" charset="0"/>
                <a:cs typeface="Times New Roman" pitchFamily="18" charset="0"/>
              </a:rPr>
              <a:t>businesses</a:t>
            </a:r>
            <a:r>
              <a:rPr lang="en-US" sz="1600" dirty="0">
                <a:solidFill>
                  <a:prstClr val="black"/>
                </a:solidFill>
                <a:latin typeface="Times New Roman" pitchFamily="18" charset="0"/>
                <a:cs typeface="Times New Roman" pitchFamily="18" charset="0"/>
              </a:rPr>
              <a:t> compatible with the historic district as it developed between the years 1850 and 1950;  ensure that new residential and commercial development is consistent with the historical character of the historic district as it developed between the years 1850 and 1950; and increase the awareness, understanding, and appreciation of the history of the city</a:t>
            </a:r>
          </a:p>
          <a:p>
            <a:pPr marL="57121" marR="0" lvl="0" indent="0" algn="l" defTabSz="914400" rtl="0" eaLnBrk="1" fontAlgn="base" latinLnBrk="0" hangingPunct="1">
              <a:lnSpc>
                <a:spcPct val="100000"/>
              </a:lnSpc>
              <a:spcBef>
                <a:spcPct val="0"/>
              </a:spcBef>
              <a:spcAft>
                <a:spcPct val="0"/>
              </a:spcAft>
              <a:buClrTx/>
              <a:buSzTx/>
              <a:buNone/>
              <a:tabLst/>
              <a:defRPr/>
            </a:pPr>
            <a:endParaRPr lang="en-US" sz="1200" dirty="0">
              <a:solidFill>
                <a:prstClr val="black"/>
              </a:solidFill>
              <a:latin typeface="Times New Roman" pitchFamily="18" charset="0"/>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Historic District Design and Development Guidelines</a:t>
            </a:r>
          </a:p>
          <a:p>
            <a:pPr marL="742881" lvl="1" indent="-285750" defTabSz="914400" fontAlgn="base">
              <a:spcBef>
                <a:spcPct val="0"/>
              </a:spcBef>
              <a:spcAft>
                <a:spcPct val="0"/>
              </a:spcAft>
              <a:buFont typeface="Arial" panose="020B0604020202020204" pitchFamily="34" charset="0"/>
              <a:buChar char="•"/>
              <a:defRPr/>
            </a:pPr>
            <a:r>
              <a:rPr lang="en-US" sz="1600" dirty="0">
                <a:solidFill>
                  <a:prstClr val="black"/>
                </a:solidFill>
                <a:latin typeface="Times New Roman" pitchFamily="18" charset="0"/>
                <a:cs typeface="Times New Roman" pitchFamily="18" charset="0"/>
              </a:rPr>
              <a:t>Purpose and Intent is to limit new construction in the Historic District to </a:t>
            </a:r>
            <a:r>
              <a:rPr lang="en-US" sz="1600" u="sng" dirty="0">
                <a:solidFill>
                  <a:prstClr val="black"/>
                </a:solidFill>
                <a:latin typeface="Times New Roman" pitchFamily="18" charset="0"/>
                <a:cs typeface="Times New Roman" pitchFamily="18" charset="0"/>
              </a:rPr>
              <a:t>architectural styles extant in California from 1850 to 1950</a:t>
            </a:r>
            <a:r>
              <a:rPr lang="en-US" sz="1600" dirty="0">
                <a:solidFill>
                  <a:prstClr val="black"/>
                </a:solidFill>
                <a:latin typeface="Times New Roman" pitchFamily="18" charset="0"/>
                <a:cs typeface="Times New Roman" pitchFamily="18" charset="0"/>
              </a:rPr>
              <a:t>, a limitation intended to encourage the diversity which is the charm of old Folsom while preventing construction of modern buildings which would be discordant.  The overall concept is to maintain a traditional small town at the heart of a modern, developing City.</a:t>
            </a: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3300459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Design Guidelines Goals and Policies</a:t>
            </a:r>
          </a:p>
          <a:p>
            <a:pPr marL="457131" lvl="1" indent="0" defTabSz="914400" fontAlgn="base">
              <a:spcBef>
                <a:spcPct val="0"/>
              </a:spcBef>
              <a:spcAft>
                <a:spcPct val="0"/>
              </a:spcAft>
              <a:buFont typeface="Arial" pitchFamily="34" charset="0"/>
              <a:buChar char="•"/>
              <a:defRPr/>
            </a:pPr>
            <a:r>
              <a:rPr lang="en-US" sz="2000" dirty="0">
                <a:solidFill>
                  <a:prstClr val="black"/>
                </a:solidFill>
                <a:latin typeface="Times New Roman" pitchFamily="18" charset="0"/>
                <a:cs typeface="Times New Roman" pitchFamily="18" charset="0"/>
              </a:rPr>
              <a:t>  </a:t>
            </a:r>
            <a:r>
              <a:rPr lang="en-US" sz="2000" u="sng" dirty="0">
                <a:solidFill>
                  <a:prstClr val="black"/>
                </a:solidFill>
                <a:latin typeface="Times New Roman" pitchFamily="18" charset="0"/>
                <a:cs typeface="Times New Roman" pitchFamily="18" charset="0"/>
              </a:rPr>
              <a:t>Goal 1 (Community Identity): </a:t>
            </a:r>
            <a:r>
              <a:rPr lang="en-US" sz="2000" dirty="0">
                <a:solidFill>
                  <a:prstClr val="black"/>
                </a:solidFill>
                <a:latin typeface="Times New Roman" pitchFamily="18" charset="0"/>
                <a:cs typeface="Times New Roman" pitchFamily="18" charset="0"/>
              </a:rPr>
              <a:t>Preserve and enhance the historic, small-town</a:t>
            </a:r>
          </a:p>
          <a:p>
            <a:pPr marL="457131" lvl="1" indent="0" defTabSz="914400" fontAlgn="base">
              <a:spcBef>
                <a:spcPct val="0"/>
              </a:spcBef>
              <a:spcAft>
                <a:spcPct val="0"/>
              </a:spcAft>
              <a:buNone/>
              <a:defRPr/>
            </a:pPr>
            <a:r>
              <a:rPr lang="en-US" sz="2000" dirty="0">
                <a:solidFill>
                  <a:prstClr val="black"/>
                </a:solidFill>
                <a:latin typeface="Times New Roman" pitchFamily="18" charset="0"/>
                <a:cs typeface="Times New Roman" pitchFamily="18" charset="0"/>
              </a:rPr>
              <a:t>   atmosphere of the 98-block Historic District area </a:t>
            </a:r>
          </a:p>
          <a:p>
            <a:pPr marL="457131" lvl="1" indent="0" defTabSz="914400" fontAlgn="base">
              <a:spcBef>
                <a:spcPct val="0"/>
              </a:spcBef>
              <a:spcAft>
                <a:spcPct val="0"/>
              </a:spcAft>
              <a:buFont typeface="Arial" pitchFamily="34" charset="0"/>
              <a:buChar char="•"/>
              <a:defRPr/>
            </a:pPr>
            <a:r>
              <a:rPr lang="en-US" sz="2000" dirty="0">
                <a:solidFill>
                  <a:prstClr val="black"/>
                </a:solidFill>
                <a:latin typeface="Times New Roman" pitchFamily="18" charset="0"/>
                <a:cs typeface="Times New Roman" pitchFamily="18" charset="0"/>
              </a:rPr>
              <a:t>  </a:t>
            </a:r>
            <a:r>
              <a:rPr lang="en-US" sz="2000" u="sng" dirty="0">
                <a:solidFill>
                  <a:prstClr val="black"/>
                </a:solidFill>
                <a:latin typeface="Times New Roman" pitchFamily="18" charset="0"/>
                <a:cs typeface="Times New Roman" pitchFamily="18" charset="0"/>
              </a:rPr>
              <a:t>Policy 1.1</a:t>
            </a:r>
            <a:endParaRPr lang="en-US" sz="1800" u="sng" dirty="0">
              <a:solidFill>
                <a:prstClr val="black"/>
              </a:solidFill>
              <a:latin typeface="Times New Roman" panose="02020603050405020304" pitchFamily="18" charset="0"/>
              <a:cs typeface="Times New Roman" pitchFamily="18" charset="0"/>
            </a:endParaRPr>
          </a:p>
          <a:p>
            <a:pPr marL="1142891" lvl="2" indent="-285750" defTabSz="914400" fontAlgn="base">
              <a:spcBef>
                <a:spcPct val="0"/>
              </a:spcBef>
              <a:spcAft>
                <a:spcPct val="0"/>
              </a:spcAft>
              <a:defRPr/>
            </a:pPr>
            <a:r>
              <a:rPr lang="en-US" sz="1800" dirty="0">
                <a:solidFill>
                  <a:prstClr val="black"/>
                </a:solidFill>
                <a:latin typeface="Times New Roman" panose="02020603050405020304" pitchFamily="18" charset="0"/>
                <a:cs typeface="Times New Roman" pitchFamily="18" charset="0"/>
              </a:rPr>
              <a:t>E</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xternal design features, both public and private, shall be consistent with design of the time period from 1850 to 1950 </a:t>
            </a:r>
            <a:endParaRPr lang="en-US" sz="1800" dirty="0">
              <a:solidFill>
                <a:prstClr val="black"/>
              </a:solidFill>
              <a:latin typeface="Times New Roman" panose="02020603050405020304" pitchFamily="18" charset="0"/>
              <a:cs typeface="Times New Roman" pitchFamily="18" charset="0"/>
            </a:endParaRP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defRPr/>
            </a:pPr>
            <a:r>
              <a:rPr lang="en-US" sz="2000" dirty="0">
                <a:solidFill>
                  <a:prstClr val="black"/>
                </a:solidFill>
                <a:latin typeface="Times New Roman" pitchFamily="18" charset="0"/>
                <a:cs typeface="Times New Roman" pitchFamily="18" charset="0"/>
              </a:rPr>
              <a:t>  </a:t>
            </a:r>
            <a:r>
              <a:rPr lang="en-US" sz="2000" u="sng" dirty="0">
                <a:solidFill>
                  <a:prstClr val="black"/>
                </a:solidFill>
                <a:latin typeface="Times New Roman" pitchFamily="18" charset="0"/>
                <a:cs typeface="Times New Roman" pitchFamily="18" charset="0"/>
              </a:rPr>
              <a:t>Goal 2 (Preservation of Historic Sites):  </a:t>
            </a:r>
            <a:r>
              <a:rPr lang="en-US" sz="2000" dirty="0">
                <a:solidFill>
                  <a:prstClr val="black"/>
                </a:solidFill>
                <a:latin typeface="Times New Roman" pitchFamily="18" charset="0"/>
                <a:cs typeface="Times New Roman" pitchFamily="18" charset="0"/>
              </a:rPr>
              <a:t>Maintain, restore, and reconstruct sites</a:t>
            </a:r>
          </a:p>
          <a:p>
            <a:pPr marL="457131" lvl="1" indent="0" defTabSz="914400" fontAlgn="base">
              <a:spcBef>
                <a:spcPct val="0"/>
              </a:spcBef>
              <a:spcAft>
                <a:spcPct val="0"/>
              </a:spcAft>
              <a:buNone/>
              <a:defRPr/>
            </a:pPr>
            <a:r>
              <a:rPr lang="en-US" sz="2000" dirty="0">
                <a:solidFill>
                  <a:prstClr val="black"/>
                </a:solidFill>
                <a:latin typeface="Times New Roman" pitchFamily="18" charset="0"/>
                <a:cs typeface="Times New Roman" pitchFamily="18" charset="0"/>
              </a:rPr>
              <a:t>   which represent the history of the Folsom area </a:t>
            </a:r>
          </a:p>
          <a:p>
            <a:pPr marL="457131" lvl="1" indent="0" defTabSz="914400" fontAlgn="base">
              <a:spcBef>
                <a:spcPct val="0"/>
              </a:spcBef>
              <a:spcAft>
                <a:spcPct val="0"/>
              </a:spcAft>
              <a:buFont typeface="Arial" pitchFamily="34" charset="0"/>
              <a:buChar char="•"/>
              <a:defRPr/>
            </a:pPr>
            <a:r>
              <a:rPr lang="en-US" sz="2000" dirty="0">
                <a:solidFill>
                  <a:prstClr val="black"/>
                </a:solidFill>
                <a:latin typeface="Times New Roman" pitchFamily="18" charset="0"/>
                <a:cs typeface="Times New Roman" pitchFamily="18" charset="0"/>
              </a:rPr>
              <a:t>  </a:t>
            </a:r>
            <a:r>
              <a:rPr lang="en-US" sz="2000" u="sng" dirty="0">
                <a:solidFill>
                  <a:prstClr val="black"/>
                </a:solidFill>
                <a:latin typeface="Times New Roman" pitchFamily="18" charset="0"/>
                <a:cs typeface="Times New Roman" pitchFamily="18" charset="0"/>
              </a:rPr>
              <a:t>Policy 1.1</a:t>
            </a:r>
            <a:endParaRPr lang="en-US" sz="1800" u="sng" dirty="0">
              <a:solidFill>
                <a:prstClr val="black"/>
              </a:solidFill>
              <a:latin typeface="Times New Roman" panose="02020603050405020304" pitchFamily="18" charset="0"/>
              <a:cs typeface="Times New Roman" pitchFamily="18" charset="0"/>
            </a:endParaRPr>
          </a:p>
          <a:p>
            <a:pPr marL="1142891" lvl="2" indent="-285750" defTabSz="914400" fontAlgn="base">
              <a:spcBef>
                <a:spcPct val="0"/>
              </a:spcBef>
              <a:spcAft>
                <a:spcPct val="0"/>
              </a:spcAft>
              <a:defRP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Facets of Folsom’s history which should be portrayed and interpreted within the Historic District include, but are not limited to: Railroading, Maidu encampment, Chinese settlement, Negro Bar mining, dredging, mine tunnels, Pony Express, water delivery, Powerhouse and related structures, Folsom Prison, and Rainbow Bridge </a:t>
            </a:r>
            <a:endParaRPr lang="en-US" sz="1800" dirty="0">
              <a:solidFill>
                <a:prstClr val="black"/>
              </a:solidFill>
              <a:latin typeface="Times New Roman" panose="02020603050405020304" pitchFamily="18" charset="0"/>
              <a:cs typeface="Times New Roman" pitchFamily="18" charset="0"/>
            </a:endParaRPr>
          </a:p>
          <a:p>
            <a:pPr marL="457131" lvl="1"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2311140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Site Plan and Building Layout</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Diagram&#10;&#10;Description automatically generated">
            <a:extLst>
              <a:ext uri="{FF2B5EF4-FFF2-40B4-BE49-F238E27FC236}">
                <a16:creationId xmlns:a16="http://schemas.microsoft.com/office/drawing/2014/main" id="{D7B70124-4EAF-4C50-8B06-2AFA19E77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7503"/>
            <a:ext cx="9144000" cy="4362994"/>
          </a:xfrm>
          <a:prstGeom prst="rect">
            <a:avLst/>
          </a:prstGeom>
        </p:spPr>
      </p:pic>
    </p:spTree>
    <p:extLst>
      <p:ext uri="{BB962C8B-B14F-4D97-AF65-F5344CB8AC3E}">
        <p14:creationId xmlns:p14="http://schemas.microsoft.com/office/powerpoint/2010/main" val="3177335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Design Guidelines Goal of Any Remodeling Project</a:t>
            </a:r>
            <a:endParaRPr lang="en-US" sz="20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Font typeface="Arial" pitchFamily="34" charset="0"/>
              <a:buChar char="•"/>
              <a:defRPr/>
            </a:pPr>
            <a:r>
              <a:rPr lang="en-US" sz="2000" dirty="0">
                <a:solidFill>
                  <a:prstClr val="black"/>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property owner’s and community’s benefit</a:t>
            </a:r>
          </a:p>
          <a:p>
            <a:pPr marL="457131" lvl="1" indent="0" defTabSz="914400" fontAlgn="base">
              <a:spcBef>
                <a:spcPct val="0"/>
              </a:spcBef>
              <a:spcAft>
                <a:spcPct val="0"/>
              </a:spcAft>
              <a:buFont typeface="Arial" pitchFamily="34" charset="0"/>
              <a:buChar char="•"/>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The structures architectural and cultural value</a:t>
            </a: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131" lvl="1" indent="0" defTabSz="914400" fontAlgn="base">
              <a:spcBef>
                <a:spcPct val="0"/>
              </a:spcBef>
              <a:spcAft>
                <a:spcPct val="0"/>
              </a:spcAft>
              <a:buNone/>
              <a:defRPr/>
            </a:pPr>
            <a:r>
              <a:rPr lang="en-US"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800031" lvl="1" indent="-342900" defTabSz="914400" fontAlgn="base">
              <a:spcBef>
                <a:spcPct val="0"/>
              </a:spcBef>
              <a:spcAft>
                <a:spcPct val="0"/>
              </a:spcAft>
              <a:buFont typeface="Arial" panose="020B0604020202020204" pitchFamily="34" charset="0"/>
              <a:buChar char="•"/>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Project Benefits</a:t>
            </a:r>
          </a:p>
          <a:p>
            <a:pPr marL="1200041" lvl="2" indent="-342900" defTabSz="914400" fontAlgn="base">
              <a:spcBef>
                <a:spcPct val="0"/>
              </a:spcBef>
              <a:spcAft>
                <a:spcPct val="0"/>
              </a:spcAft>
              <a:buFont typeface="Arial" panose="020B0604020202020204" pitchFamily="34" charset="0"/>
              <a:buChar char="•"/>
              <a:defRPr/>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Introduction of Unique Business Model (Craft Beer Establishment) to the Historic District</a:t>
            </a:r>
          </a:p>
          <a:p>
            <a:pPr marL="1200041" lvl="2" indent="-342900" defTabSz="914400" fontAlgn="base">
              <a:spcBef>
                <a:spcPct val="0"/>
              </a:spcBef>
              <a:spcAft>
                <a:spcPct val="0"/>
              </a:spcAft>
              <a:buFont typeface="Arial" panose="020B0604020202020204" pitchFamily="34" charset="0"/>
              <a:buChar char="•"/>
              <a:defRPr/>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Allow Local Producers Opportunity to Exhibit and Sell their Products</a:t>
            </a:r>
          </a:p>
          <a:p>
            <a:pPr marL="1200041" lvl="2" indent="-342900" defTabSz="914400" fontAlgn="base">
              <a:spcBef>
                <a:spcPct val="0"/>
              </a:spcBef>
              <a:spcAft>
                <a:spcPct val="0"/>
              </a:spcAft>
              <a:buFont typeface="Arial" panose="020B0604020202020204" pitchFamily="34" charset="0"/>
              <a:buChar char="•"/>
              <a:defRPr/>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Acknowledge and Recognize Folsom’s Ranching History (Broder Ranch-1878)</a:t>
            </a:r>
            <a:endPar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131" lvl="1" indent="0" defTabSz="914400" fontAlgn="base">
              <a:spcBef>
                <a:spcPct val="0"/>
              </a:spcBef>
              <a:spcAft>
                <a:spcPct val="0"/>
              </a:spcAft>
              <a:buNone/>
              <a:defRPr/>
            </a:pPr>
            <a:endParaRPr lang="en-US" sz="1200" dirty="0">
              <a:solidFill>
                <a:prstClr val="black"/>
              </a:solidFill>
              <a:latin typeface="Times New Roman" pitchFamily="18" charset="0"/>
              <a:cs typeface="Times New Roman" pitchFamily="18" charset="0"/>
            </a:endParaRPr>
          </a:p>
          <a:p>
            <a:pPr marL="800031" lvl="1" indent="-342900" defTabSz="914400" fontAlgn="base">
              <a:spcBef>
                <a:spcPct val="0"/>
              </a:spcBef>
              <a:spcAft>
                <a:spcPct val="0"/>
              </a:spcAft>
              <a:buFont typeface="Arial" panose="020B0604020202020204" pitchFamily="34" charset="0"/>
              <a:buChar char="•"/>
              <a:defRPr/>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Existing Structure’s Architectural and Historic Value</a:t>
            </a:r>
          </a:p>
          <a:p>
            <a:pPr marL="1200041" lvl="2" indent="-342900" defTabSz="914400" fontAlgn="base">
              <a:spcBef>
                <a:spcPct val="0"/>
              </a:spcBef>
              <a:spcAft>
                <a:spcPct val="0"/>
              </a:spcAft>
              <a:buFont typeface="Arial" panose="020B0604020202020204" pitchFamily="34" charset="0"/>
              <a:buChar char="•"/>
              <a:defRPr/>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Existing Building Not Considered Historically Significant</a:t>
            </a:r>
          </a:p>
          <a:p>
            <a:pPr marL="1200041" lvl="2" indent="-342900" defTabSz="914400" fontAlgn="base">
              <a:spcBef>
                <a:spcPct val="0"/>
              </a:spcBef>
              <a:spcAft>
                <a:spcPct val="0"/>
              </a:spcAft>
              <a:buFont typeface="Arial" panose="020B0604020202020204" pitchFamily="34" charset="0"/>
              <a:buChar char="•"/>
              <a:defRPr/>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Existing Building Not on City’s Cultural Resource Inventory List</a:t>
            </a:r>
          </a:p>
          <a:p>
            <a:pPr marL="1200041" lvl="2" indent="-342900" defTabSz="914400" fontAlgn="base">
              <a:spcBef>
                <a:spcPct val="0"/>
              </a:spcBef>
              <a:spcAft>
                <a:spcPct val="0"/>
              </a:spcAft>
              <a:buFont typeface="Arial" panose="020B0604020202020204" pitchFamily="34" charset="0"/>
              <a:buChar char="•"/>
              <a:defRPr/>
            </a:pPr>
            <a:r>
              <a:rPr lang="en-US"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Proposed Rural Farmhouse Design Similar to Existing Building Design (1958)</a:t>
            </a:r>
          </a:p>
          <a:p>
            <a:pPr marL="0" marR="0" lvl="0" indent="0" algn="l" defTabSz="914400" rtl="0" eaLnBrk="1" fontAlgn="base" latinLnBrk="0" hangingPunct="1">
              <a:lnSpc>
                <a:spcPct val="100000"/>
              </a:lnSpc>
              <a:spcBef>
                <a:spcPct val="0"/>
              </a:spcBef>
              <a:spcAft>
                <a:spcPct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1040639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Project Analysis</a:t>
            </a:r>
          </a:p>
        </p:txBody>
      </p:sp>
      <p:sp>
        <p:nvSpPr>
          <p:cNvPr id="3" name="Subtitle 2"/>
          <p:cNvSpPr>
            <a:spLocks noGrp="1"/>
          </p:cNvSpPr>
          <p:nvPr>
            <p:ph type="subTitle" idx="4294967295"/>
          </p:nvPr>
        </p:nvSpPr>
        <p:spPr>
          <a:xfrm>
            <a:off x="0" y="1371600"/>
            <a:ext cx="9143999" cy="5334000"/>
          </a:xfrm>
        </p:spPr>
        <p:txBody>
          <a:bodyPr>
            <a:normAutofit/>
          </a:bodyPr>
          <a:lstStyle/>
          <a:p>
            <a:pPr marL="400021" indent="-342900" defTabSz="914400" fontAlgn="base">
              <a:spcBef>
                <a:spcPct val="0"/>
              </a:spcBef>
              <a:spcAft>
                <a:spcPct val="0"/>
              </a:spcAft>
              <a:defRPr/>
            </a:pPr>
            <a:r>
              <a:rPr lang="en-US" sz="2400" dirty="0">
                <a:solidFill>
                  <a:prstClr val="black"/>
                </a:solidFill>
                <a:latin typeface="Times New Roman" pitchFamily="18" charset="0"/>
                <a:cs typeface="Times New Roman" pitchFamily="18" charset="0"/>
              </a:rPr>
              <a:t>Design Guidelines Recommendations Relative to Architecture,</a:t>
            </a:r>
          </a:p>
          <a:p>
            <a:pPr marL="57121" indent="0" defTabSz="914400" fontAlgn="base">
              <a:spcBef>
                <a:spcPct val="0"/>
              </a:spcBef>
              <a:spcAft>
                <a:spcPct val="0"/>
              </a:spcAft>
              <a:buNone/>
              <a:defRPr/>
            </a:pPr>
            <a:r>
              <a:rPr lang="en-US" sz="2400" dirty="0">
                <a:solidFill>
                  <a:prstClr val="black"/>
                </a:solidFill>
                <a:latin typeface="Times New Roman" pitchFamily="18" charset="0"/>
                <a:cs typeface="Times New Roman" pitchFamily="18" charset="0"/>
              </a:rPr>
              <a:t>    Building Materials, and Colors</a:t>
            </a:r>
          </a:p>
          <a:p>
            <a:pPr marL="57121" marR="0" lvl="0" indent="0" algn="l" defTabSz="914400" rtl="0" eaLnBrk="1" fontAlgn="base" latinLnBrk="0" hangingPunct="1">
              <a:lnSpc>
                <a:spcPct val="100000"/>
              </a:lnSpc>
              <a:spcBef>
                <a:spcPct val="0"/>
              </a:spcBef>
              <a:spcAft>
                <a:spcPct val="0"/>
              </a:spcAft>
              <a:buClrTx/>
              <a:buSz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00021" indent="-342900" defTabSz="914400" fontAlgn="base">
              <a:spcBef>
                <a:spcPct val="0"/>
              </a:spcBef>
              <a:spcAft>
                <a:spcPct val="0"/>
              </a:spcAft>
              <a:defRPr/>
            </a:pPr>
            <a:r>
              <a:rPr lang="en-US" sz="2000" dirty="0">
                <a:solidFill>
                  <a:prstClr val="black"/>
                </a:solidFill>
                <a:latin typeface="Times New Roman" pitchFamily="18" charset="0"/>
                <a:cs typeface="Times New Roman" pitchFamily="18" charset="0"/>
              </a:rPr>
              <a:t>Architectural Design Features</a:t>
            </a:r>
            <a:endParaRPr lang="en-US" sz="1800" dirty="0">
              <a:solidFill>
                <a:prstClr val="black"/>
              </a:solidFill>
              <a:latin typeface="Times New Roman" pitchFamily="18" charset="0"/>
              <a:cs typeface="Times New Roman" pitchFamily="18" charset="0"/>
            </a:endParaRPr>
          </a:p>
          <a:p>
            <a:pPr marL="800031" lvl="1" indent="-34290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Project Maintains Existing Shapes and Forms (Clerestory Addition is Exception)</a:t>
            </a:r>
          </a:p>
          <a:p>
            <a:pPr marL="800031" lvl="1" indent="-342900" defTabSz="914400" fontAlgn="base">
              <a:spcBef>
                <a:spcPct val="0"/>
              </a:spcBef>
              <a:spcAft>
                <a:spcPct val="0"/>
              </a:spcAft>
              <a:buFont typeface="Arial" panose="020B0604020202020204" pitchFamily="34" charset="0"/>
              <a:buChar char="•"/>
              <a:defRPr/>
            </a:pPr>
            <a:r>
              <a:rPr lang="en-US" sz="1800" dirty="0">
                <a:solidFill>
                  <a:prstClr val="black"/>
                </a:solidFill>
                <a:latin typeface="Times New Roman" pitchFamily="18" charset="0"/>
                <a:cs typeface="Times New Roman" pitchFamily="18" charset="0"/>
              </a:rPr>
              <a:t>Distinct Architectural Features (Large Folding Entry Doors, Faux Stable Dutch Doors, Vintage Signage Panels, Gooseneck Light Fixtures, Lean-to-Shed)</a:t>
            </a:r>
          </a:p>
          <a:p>
            <a:pPr marL="457131" lvl="1" indent="0" defTabSz="914400" fontAlgn="base">
              <a:spcBef>
                <a:spcPct val="0"/>
              </a:spcBef>
              <a:spcAft>
                <a:spcPct val="0"/>
              </a:spcAft>
              <a:buNone/>
              <a:defRPr/>
            </a:pPr>
            <a:endParaRPr lang="en-US" sz="1200" dirty="0">
              <a:solidFill>
                <a:prstClr val="black"/>
              </a:solidFill>
              <a:latin typeface="Times New Roman" pitchFamily="18" charset="0"/>
              <a:cs typeface="Times New Roman" pitchFamily="18" charset="0"/>
            </a:endParaRPr>
          </a:p>
          <a:p>
            <a:pPr marL="400021" marR="0" lvl="0"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Building Materials</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800031"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Vertical Reclaimed Wood Siding (Common Historic Building Material)</a:t>
            </a:r>
          </a:p>
          <a:p>
            <a:pPr marL="800031"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Aluminum Clad Wood-Framed Windows and Doors</a:t>
            </a:r>
          </a:p>
          <a:p>
            <a:pPr marL="800031"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Corrugated Metal Roofing is a Historically Accepted Building Material</a:t>
            </a:r>
          </a:p>
          <a:p>
            <a:pPr marL="57121" indent="0" defTabSz="914400" fontAlgn="base">
              <a:spcBef>
                <a:spcPct val="0"/>
              </a:spcBef>
              <a:spcAft>
                <a:spcPct val="0"/>
              </a:spcAft>
              <a:buNone/>
              <a:defRPr/>
            </a:pPr>
            <a:endParaRPr lang="en-US" sz="1200" dirty="0">
              <a:solidFill>
                <a:prstClr val="black"/>
              </a:solidFill>
              <a:latin typeface="Times New Roman" pitchFamily="18" charset="0"/>
              <a:cs typeface="Times New Roman" pitchFamily="18" charset="0"/>
            </a:endParaRPr>
          </a:p>
          <a:p>
            <a:pPr marL="400021" marR="0" lvl="0"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Building Colors</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800031"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800" dirty="0">
                <a:solidFill>
                  <a:prstClr val="black"/>
                </a:solidFill>
                <a:latin typeface="Times New Roman" pitchFamily="18" charset="0"/>
                <a:cs typeface="Times New Roman" pitchFamily="18" charset="0"/>
              </a:rPr>
              <a:t>Rustic Brown Primary Building Color and is Historically Appropriate </a:t>
            </a:r>
            <a:endPar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800031" marR="0" lvl="1"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Reddish-Gray is Secondary Building Color Utilized on the Roof and is Historically Appropriate Accent Color</a:t>
            </a:r>
          </a:p>
          <a:p>
            <a:pPr marL="457131" lvl="1" indent="0" defTabSz="914400" fontAlgn="base">
              <a:spcBef>
                <a:spcPct val="0"/>
              </a:spcBef>
              <a:spcAft>
                <a:spcPct val="0"/>
              </a:spcAft>
              <a:buNone/>
              <a:defRPr/>
            </a:pPr>
            <a:endParaRPr lang="en-US" sz="2000" dirty="0">
              <a:solidFill>
                <a:prstClr val="black"/>
              </a:solidFill>
              <a:latin typeface="Times New Roman" pitchFamily="18" charset="0"/>
              <a:cs typeface="Times New Roman" pitchFamily="18" charset="0"/>
            </a:endParaRPr>
          </a:p>
          <a:p>
            <a:pPr marL="800031" lvl="1" indent="-342900" defTabSz="914400" fontAlgn="base">
              <a:spcBef>
                <a:spcPct val="0"/>
              </a:spcBef>
              <a:spcAft>
                <a:spcPct val="0"/>
              </a:spcAf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28571" indent="-171450" defTabSz="914400" fontAlgn="base">
              <a:spcBef>
                <a:spcPct val="0"/>
              </a:spcBef>
              <a:spcAft>
                <a:spcPct val="0"/>
              </a:spcAf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1901263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Staff Design Recommendations</a:t>
            </a:r>
          </a:p>
        </p:txBody>
      </p:sp>
      <p:sp>
        <p:nvSpPr>
          <p:cNvPr id="3" name="Subtitle 2"/>
          <p:cNvSpPr>
            <a:spLocks noGrp="1"/>
          </p:cNvSpPr>
          <p:nvPr>
            <p:ph type="subTitle" idx="4294967295"/>
          </p:nvPr>
        </p:nvSpPr>
        <p:spPr>
          <a:xfrm>
            <a:off x="0" y="1371600"/>
            <a:ext cx="9143999" cy="5334000"/>
          </a:xfrm>
        </p:spPr>
        <p:txBody>
          <a:bodyPr>
            <a:normAutofit/>
          </a:bodyPr>
          <a:lstStyle/>
          <a:p>
            <a:pPr marL="400021" indent="-342900" defTabSz="914400" fontAlgn="base">
              <a:spcBef>
                <a:spcPct val="0"/>
              </a:spcBef>
              <a:spcAft>
                <a:spcPct val="0"/>
              </a:spcAft>
              <a:defRP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Design of the Glass Front Entry Door on the West Building Elevation Shall be Modified to Reflect a More Historic Appearance by Limiting Glass to the Upper Half of the Door with the Bottom Half of the Door being a Solid Material to the Satisfaction of the Community Development Department.</a:t>
            </a:r>
          </a:p>
          <a:p>
            <a:pPr marL="57121" indent="0" defTabSz="914400" fontAlgn="base">
              <a:spcBef>
                <a:spcPct val="0"/>
              </a:spcBef>
              <a:spcAft>
                <a:spcPct val="0"/>
              </a:spcAft>
              <a:buNone/>
              <a:defRPr/>
            </a:pPr>
            <a:endParaRPr lang="en-US" sz="1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00021" indent="-342900" defTabSz="914400" fontAlgn="base">
              <a:spcBef>
                <a:spcPct val="0"/>
              </a:spcBef>
              <a:spcAft>
                <a:spcPct val="0"/>
              </a:spcAft>
              <a:defRP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Owner/Applicant Shall Create an Aged Appearance by Adding Gray Tint to the Enclosed Concrete Patio Area, Coordinate the Wrought Iron Fencing Around the Outdoor Patio Area by Installing Fencing Panels Between Wood Posts, and Preserve to the Greatest Extent Possible the Decorative Wall Tile on the Retaining Wall Located along the Private Walkway and Incorporate these Walls Tiles at Another Location on the Project Site to the Satisfaction of the Community Development Department.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400021" indent="-342900" defTabSz="914400" fontAlgn="base">
              <a:spcBef>
                <a:spcPct val="0"/>
              </a:spcBef>
              <a:spcAft>
                <a:spcPct val="0"/>
              </a:spcAft>
              <a:defRPr/>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30817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Public Comments</a:t>
            </a:r>
          </a:p>
        </p:txBody>
      </p:sp>
      <p:sp>
        <p:nvSpPr>
          <p:cNvPr id="3" name="Subtitle 2"/>
          <p:cNvSpPr>
            <a:spLocks noGrp="1"/>
          </p:cNvSpPr>
          <p:nvPr>
            <p:ph type="subTitle" idx="4294967295"/>
          </p:nvPr>
        </p:nvSpPr>
        <p:spPr>
          <a:xfrm>
            <a:off x="0" y="1371600"/>
            <a:ext cx="9143999" cy="5334000"/>
          </a:xfrm>
        </p:spPr>
        <p:txBody>
          <a:bodyPr>
            <a:normAutofit/>
          </a:bodyPr>
          <a:lstStyle/>
          <a:p>
            <a:pPr marL="400021" indent="-342900" defTabSz="914400" fontAlgn="base">
              <a:spcBef>
                <a:spcPct val="0"/>
              </a:spcBef>
              <a:spcAft>
                <a:spcPct val="0"/>
              </a:spcAft>
              <a:defRPr/>
            </a:pPr>
            <a:r>
              <a:rPr lang="en-US" sz="2400" dirty="0">
                <a:solidFill>
                  <a:prstClr val="black"/>
                </a:solidFill>
                <a:latin typeface="Times New Roman" pitchFamily="18" charset="0"/>
                <a:cs typeface="Times New Roman" pitchFamily="18" charset="0"/>
              </a:rPr>
              <a:t>Letters/Emails Expressing Concerns with Project</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Concern with Proposed Bar/Craft Brewery Use</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Concern Regarding Parking Impacts</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Concern Regarding Potential Noise and Nuisance Impacts</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Concern Regarding Landscaping</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Concern with Use of CEQA Exemption</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Concern with Public Noticing</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Concern that Traffic Safety Committee Did Not Review Project</a:t>
            </a:r>
          </a:p>
          <a:p>
            <a:pPr marL="57121" indent="0" defTabSz="914400" fontAlgn="base">
              <a:spcBef>
                <a:spcPct val="0"/>
              </a:spcBef>
              <a:spcAft>
                <a:spcPct val="0"/>
              </a:spcAft>
              <a:buNone/>
              <a:defRPr/>
            </a:pPr>
            <a:endParaRPr lang="en-US" sz="1200" dirty="0">
              <a:solidFill>
                <a:prstClr val="black"/>
              </a:solidFill>
              <a:latin typeface="Times New Roman" pitchFamily="18" charset="0"/>
              <a:cs typeface="Times New Roman" pitchFamily="18" charset="0"/>
            </a:endParaRPr>
          </a:p>
          <a:p>
            <a:pPr marL="400021" indent="-342900" defTabSz="914400" fontAlgn="base">
              <a:spcBef>
                <a:spcPct val="0"/>
              </a:spcBef>
              <a:spcAft>
                <a:spcPct val="0"/>
              </a:spcAft>
              <a:buFont typeface="Arial" panose="020B0604020202020204" pitchFamily="34" charset="0"/>
              <a:buChar char="•"/>
              <a:defRPr/>
            </a:pPr>
            <a:r>
              <a:rPr lang="en-US" sz="2400" dirty="0">
                <a:solidFill>
                  <a:prstClr val="black"/>
                </a:solidFill>
                <a:latin typeface="Times New Roman" pitchFamily="18" charset="0"/>
                <a:cs typeface="Times New Roman" pitchFamily="18" charset="0"/>
              </a:rPr>
              <a:t>Letters/Emails Supporting Project and Applicant</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Supportive of the Design Concept</a:t>
            </a:r>
          </a:p>
          <a:p>
            <a:pPr marL="800031" lvl="1" indent="-342900" defTabSz="914400" fontAlgn="base">
              <a:spcBef>
                <a:spcPct val="0"/>
              </a:spcBef>
              <a:spcAft>
                <a:spcPct val="0"/>
              </a:spcAft>
              <a:buFont typeface="Arial" panose="020B0604020202020204" pitchFamily="34" charset="0"/>
              <a:buChar char="•"/>
              <a:defRPr/>
            </a:pPr>
            <a:r>
              <a:rPr lang="en-US" sz="2000" dirty="0">
                <a:solidFill>
                  <a:prstClr val="black"/>
                </a:solidFill>
                <a:latin typeface="Times New Roman" pitchFamily="18" charset="0"/>
                <a:cs typeface="Times New Roman" pitchFamily="18" charset="0"/>
              </a:rPr>
              <a:t>Supportive of the proposed Craft Beer Use</a:t>
            </a:r>
          </a:p>
          <a:p>
            <a:pPr marL="57121" marR="0" lvl="0" indent="0" algn="l" defTabSz="914400" rtl="0" eaLnBrk="1" fontAlgn="base" latinLnBrk="0" hangingPunct="1">
              <a:lnSpc>
                <a:spcPct val="100000"/>
              </a:lnSpc>
              <a:spcBef>
                <a:spcPct val="0"/>
              </a:spcBef>
              <a:spcAft>
                <a:spcPct val="0"/>
              </a:spcAft>
              <a:buClrTx/>
              <a:buSz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lvl="1" indent="0" defTabSz="914400" fontAlgn="base">
              <a:spcBef>
                <a:spcPct val="0"/>
              </a:spcBef>
              <a:spcAft>
                <a:spcPct val="0"/>
              </a:spcAft>
              <a:buNone/>
              <a:defRPr/>
            </a:pPr>
            <a:endParaRPr lang="en-US" sz="2000" dirty="0">
              <a:solidFill>
                <a:prstClr val="black"/>
              </a:solidFill>
              <a:latin typeface="Times New Roman" pitchFamily="18" charset="0"/>
              <a:cs typeface="Times New Roman" pitchFamily="18" charset="0"/>
            </a:endParaRPr>
          </a:p>
          <a:p>
            <a:pPr marL="800031" lvl="1" indent="-342900" defTabSz="914400" fontAlgn="base">
              <a:spcBef>
                <a:spcPct val="0"/>
              </a:spcBef>
              <a:spcAft>
                <a:spcPct val="0"/>
              </a:spcAft>
              <a:defRPr/>
            </a:pP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228571" indent="-171450" defTabSz="914400" fontAlgn="base">
              <a:spcBef>
                <a:spcPct val="0"/>
              </a:spcBef>
              <a:spcAft>
                <a:spcPct val="0"/>
              </a:spcAf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lvl="1"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457131" lvl="1" indent="0" defTabSz="914400" fontAlgn="base">
              <a:spcBef>
                <a:spcPct val="0"/>
              </a:spcBef>
              <a:spcAft>
                <a:spcPct val="0"/>
              </a:spcAft>
              <a:buNone/>
            </a:pPr>
            <a:r>
              <a:rPr lang="en-US" sz="2000" dirty="0">
                <a:solidFill>
                  <a:prstClr val="black"/>
                </a:solidFill>
                <a:latin typeface="Times New Roman" pitchFamily="18" charset="0"/>
                <a:cs typeface="Times New Roman" pitchFamily="18" charset="0"/>
              </a:rPr>
              <a:t>  </a:t>
            </a: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600" dirty="0">
              <a:solidFill>
                <a:prstClr val="black"/>
              </a:solidFill>
              <a:latin typeface="Times New Roman" pitchFamily="18" charset="0"/>
              <a:cs typeface="Times New Roman" pitchFamily="18" charset="0"/>
            </a:endParaRPr>
          </a:p>
          <a:p>
            <a:pPr marL="857141" lvl="2" indent="0" defTabSz="914400" fontAlgn="base">
              <a:spcBef>
                <a:spcPct val="0"/>
              </a:spcBef>
              <a:spcAft>
                <a:spcPct val="0"/>
              </a:spcAft>
              <a:buNone/>
            </a:pPr>
            <a:endParaRPr lang="en-US" sz="1200" dirty="0">
              <a:solidFill>
                <a:prstClr val="black"/>
              </a:solidFill>
              <a:latin typeface="Times New Roman" pitchFamily="18" charset="0"/>
              <a:cs typeface="Times New Roman" pitchFamily="18" charset="0"/>
            </a:endParaRP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p:txBody>
      </p:sp>
    </p:spTree>
    <p:extLst>
      <p:ext uri="{BB962C8B-B14F-4D97-AF65-F5344CB8AC3E}">
        <p14:creationId xmlns:p14="http://schemas.microsoft.com/office/powerpoint/2010/main" val="501285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red train on the tracks&#10;&#10;Description automatically generated with low confidence">
            <a:extLst>
              <a:ext uri="{FF2B5EF4-FFF2-40B4-BE49-F238E27FC236}">
                <a16:creationId xmlns:a16="http://schemas.microsoft.com/office/drawing/2014/main" id="{139EFD8B-D105-49E0-905E-1C03F05CA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772400" cy="5257800"/>
          </a:xfrm>
          <a:prstGeom prst="rect">
            <a:avLst/>
          </a:prstGeom>
        </p:spPr>
      </p:pic>
    </p:spTree>
    <p:extLst>
      <p:ext uri="{BB962C8B-B14F-4D97-AF65-F5344CB8AC3E}">
        <p14:creationId xmlns:p14="http://schemas.microsoft.com/office/powerpoint/2010/main" val="3719296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A picture containing outdoor, sky, road, building&#10;&#10;Description automatically generated">
            <a:extLst>
              <a:ext uri="{FF2B5EF4-FFF2-40B4-BE49-F238E27FC236}">
                <a16:creationId xmlns:a16="http://schemas.microsoft.com/office/drawing/2014/main" id="{19DE9E0E-400D-4E8B-B286-846F19C31A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696200" cy="5257800"/>
          </a:xfrm>
          <a:prstGeom prst="rect">
            <a:avLst/>
          </a:prstGeom>
        </p:spPr>
      </p:pic>
    </p:spTree>
    <p:extLst>
      <p:ext uri="{BB962C8B-B14F-4D97-AF65-F5344CB8AC3E}">
        <p14:creationId xmlns:p14="http://schemas.microsoft.com/office/powerpoint/2010/main" val="1519183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brick building with a car parked in front&#10;&#10;Description automatically generated with low confidence">
            <a:extLst>
              <a:ext uri="{FF2B5EF4-FFF2-40B4-BE49-F238E27FC236}">
                <a16:creationId xmlns:a16="http://schemas.microsoft.com/office/drawing/2014/main" id="{38A13232-0540-4E54-BCF4-BDCE6486B7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1"/>
            <a:ext cx="7696200" cy="5257800"/>
          </a:xfrm>
          <a:prstGeom prst="rect">
            <a:avLst/>
          </a:prstGeom>
        </p:spPr>
      </p:pic>
    </p:spTree>
    <p:extLst>
      <p:ext uri="{BB962C8B-B14F-4D97-AF65-F5344CB8AC3E}">
        <p14:creationId xmlns:p14="http://schemas.microsoft.com/office/powerpoint/2010/main" val="1818548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picture containing outdoor, building, ground, tree&#10;&#10;Description automatically generated">
            <a:extLst>
              <a:ext uri="{FF2B5EF4-FFF2-40B4-BE49-F238E27FC236}">
                <a16:creationId xmlns:a16="http://schemas.microsoft.com/office/drawing/2014/main" id="{B7401FD1-8F74-4152-A515-87862589B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772400" cy="5257800"/>
          </a:xfrm>
          <a:prstGeom prst="rect">
            <a:avLst/>
          </a:prstGeom>
        </p:spPr>
      </p:pic>
    </p:spTree>
    <p:extLst>
      <p:ext uri="{BB962C8B-B14F-4D97-AF65-F5344CB8AC3E}">
        <p14:creationId xmlns:p14="http://schemas.microsoft.com/office/powerpoint/2010/main" val="1935840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picture containing building, outdoor, house&#10;&#10;Description automatically generated">
            <a:extLst>
              <a:ext uri="{FF2B5EF4-FFF2-40B4-BE49-F238E27FC236}">
                <a16:creationId xmlns:a16="http://schemas.microsoft.com/office/drawing/2014/main" id="{8CB7C8FC-552E-4ADF-8AB7-5923ED56D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696200" cy="5257800"/>
          </a:xfrm>
          <a:prstGeom prst="rect">
            <a:avLst/>
          </a:prstGeom>
        </p:spPr>
      </p:pic>
    </p:spTree>
    <p:extLst>
      <p:ext uri="{BB962C8B-B14F-4D97-AF65-F5344CB8AC3E}">
        <p14:creationId xmlns:p14="http://schemas.microsoft.com/office/powerpoint/2010/main" val="2089273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tree in front of a building&#10;&#10;Description automatically generated with medium confidence">
            <a:extLst>
              <a:ext uri="{FF2B5EF4-FFF2-40B4-BE49-F238E27FC236}">
                <a16:creationId xmlns:a16="http://schemas.microsoft.com/office/drawing/2014/main" id="{F6ADB012-C68C-46BB-B8EF-C07D854AA1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696200" cy="5257800"/>
          </a:xfrm>
          <a:prstGeom prst="rect">
            <a:avLst/>
          </a:prstGeom>
        </p:spPr>
      </p:pic>
    </p:spTree>
    <p:extLst>
      <p:ext uri="{BB962C8B-B14F-4D97-AF65-F5344CB8AC3E}">
        <p14:creationId xmlns:p14="http://schemas.microsoft.com/office/powerpoint/2010/main" val="92160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A picture containing outdoor, road, building, house&#10;&#10;Description automatically generated">
            <a:extLst>
              <a:ext uri="{FF2B5EF4-FFF2-40B4-BE49-F238E27FC236}">
                <a16:creationId xmlns:a16="http://schemas.microsoft.com/office/drawing/2014/main" id="{605DB3E0-5C27-4FF6-83A5-F6C970175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1371600"/>
            <a:ext cx="7924800" cy="5257800"/>
          </a:xfrm>
          <a:prstGeom prst="rect">
            <a:avLst/>
          </a:prstGeom>
        </p:spPr>
      </p:pic>
    </p:spTree>
    <p:extLst>
      <p:ext uri="{BB962C8B-B14F-4D97-AF65-F5344CB8AC3E}">
        <p14:creationId xmlns:p14="http://schemas.microsoft.com/office/powerpoint/2010/main" val="4033023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A picture containing outdoor, tree, sky, road&#10;&#10;Description automatically generated">
            <a:extLst>
              <a:ext uri="{FF2B5EF4-FFF2-40B4-BE49-F238E27FC236}">
                <a16:creationId xmlns:a16="http://schemas.microsoft.com/office/drawing/2014/main" id="{53F8D59D-3577-4063-A302-B13AEC62DE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696200" cy="5257800"/>
          </a:xfrm>
          <a:prstGeom prst="rect">
            <a:avLst/>
          </a:prstGeom>
        </p:spPr>
      </p:pic>
    </p:spTree>
    <p:extLst>
      <p:ext uri="{BB962C8B-B14F-4D97-AF65-F5344CB8AC3E}">
        <p14:creationId xmlns:p14="http://schemas.microsoft.com/office/powerpoint/2010/main" val="3057980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picture containing outdoor, ground, road, building&#10;&#10;Description automatically generated">
            <a:extLst>
              <a:ext uri="{FF2B5EF4-FFF2-40B4-BE49-F238E27FC236}">
                <a16:creationId xmlns:a16="http://schemas.microsoft.com/office/drawing/2014/main" id="{6B0A8BB8-1433-4EB1-8547-186B9A3F0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772400" cy="5257800"/>
          </a:xfrm>
          <a:prstGeom prst="rect">
            <a:avLst/>
          </a:prstGeom>
        </p:spPr>
      </p:pic>
    </p:spTree>
    <p:extLst>
      <p:ext uri="{BB962C8B-B14F-4D97-AF65-F5344CB8AC3E}">
        <p14:creationId xmlns:p14="http://schemas.microsoft.com/office/powerpoint/2010/main" val="329514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Site Photographs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5" name="Picture 4" descr="A picture containing outdoor, tree, ground, sky&#10;&#10;Description automatically generated">
            <a:extLst>
              <a:ext uri="{FF2B5EF4-FFF2-40B4-BE49-F238E27FC236}">
                <a16:creationId xmlns:a16="http://schemas.microsoft.com/office/drawing/2014/main" id="{9805FC85-F58F-4245-87DE-41ED0F250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371600"/>
            <a:ext cx="7772400" cy="5257800"/>
          </a:xfrm>
          <a:prstGeom prst="rect">
            <a:avLst/>
          </a:prstGeom>
        </p:spPr>
      </p:pic>
    </p:spTree>
    <p:extLst>
      <p:ext uri="{BB962C8B-B14F-4D97-AF65-F5344CB8AC3E}">
        <p14:creationId xmlns:p14="http://schemas.microsoft.com/office/powerpoint/2010/main" val="1235401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27002"/>
            <a:ext cx="7162800" cy="1098021"/>
          </a:xfrm>
        </p:spPr>
        <p:txBody>
          <a:bodyPr>
            <a:normAutofit/>
          </a:bodyPr>
          <a:lstStyle/>
          <a:p>
            <a:r>
              <a:rPr lang="en-US" sz="4000" b="1" dirty="0">
                <a:solidFill>
                  <a:schemeClr val="bg1"/>
                </a:solidFill>
              </a:rPr>
              <a:t>Building Renderings</a:t>
            </a:r>
          </a:p>
        </p:txBody>
      </p:sp>
      <p:sp>
        <p:nvSpPr>
          <p:cNvPr id="3" name="Subtitle 2"/>
          <p:cNvSpPr>
            <a:spLocks noGrp="1"/>
          </p:cNvSpPr>
          <p:nvPr>
            <p:ph type="subTitle" idx="4294967295"/>
          </p:nvPr>
        </p:nvSpPr>
        <p:spPr>
          <a:xfrm>
            <a:off x="523875" y="1651000"/>
            <a:ext cx="6762750" cy="4508500"/>
          </a:xfrm>
        </p:spPr>
        <p:txBody>
          <a:bodyPr/>
          <a:lstStyle/>
          <a:p>
            <a:pPr>
              <a:buNone/>
            </a:pPr>
            <a:endParaRPr lang="en-US" dirty="0"/>
          </a:p>
        </p:txBody>
      </p:sp>
      <p:pic>
        <p:nvPicPr>
          <p:cNvPr id="6" name="Picture 5" descr="A high angle view of a building&#10;&#10;Description automatically generated with low confidence">
            <a:extLst>
              <a:ext uri="{FF2B5EF4-FFF2-40B4-BE49-F238E27FC236}">
                <a16:creationId xmlns:a16="http://schemas.microsoft.com/office/drawing/2014/main" id="{F762E441-5BCF-4F73-9515-C23928E66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1371600"/>
            <a:ext cx="7924800" cy="5257800"/>
          </a:xfrm>
          <a:prstGeom prst="rect">
            <a:avLst/>
          </a:prstGeom>
        </p:spPr>
      </p:pic>
    </p:spTree>
    <p:extLst>
      <p:ext uri="{BB962C8B-B14F-4D97-AF65-F5344CB8AC3E}">
        <p14:creationId xmlns:p14="http://schemas.microsoft.com/office/powerpoint/2010/main" val="17479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Historic District Commission</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Barley Barn Tap House Project Reviewed by Historic District</a:t>
            </a: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Commission at its November 18, 2021 Meeting</a:t>
            </a:r>
          </a:p>
          <a:p>
            <a:pPr marL="57121" indent="0" defTabSz="914400" fontAlgn="base">
              <a:spcBef>
                <a:spcPct val="0"/>
              </a:spcBef>
              <a:spcAft>
                <a:spcPct val="0"/>
              </a:spcAft>
              <a:buNone/>
            </a:pPr>
            <a:endParaRPr lang="en-US" sz="1000" dirty="0">
              <a:solidFill>
                <a:prstClr val="black"/>
              </a:solidFill>
              <a:latin typeface="Times New Roman" pitchFamily="18" charset="0"/>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400" dirty="0">
                <a:solidFill>
                  <a:prstClr val="black"/>
                </a:solidFill>
                <a:latin typeface="Times New Roman" pitchFamily="18" charset="0"/>
                <a:cs typeface="Times New Roman" pitchFamily="18" charset="0"/>
              </a:rPr>
              <a:t>  Significant Public Testimony</a:t>
            </a:r>
          </a:p>
          <a:p>
            <a:pPr marL="457131" lvl="1" indent="0" defTabSz="914400" fontAlgn="base">
              <a:spcBef>
                <a:spcPct val="0"/>
              </a:spcBef>
              <a:spcAft>
                <a:spcPct val="0"/>
              </a:spcAft>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12 Individual</a:t>
            </a:r>
            <a:r>
              <a:rPr lang="en-US" sz="2000" dirty="0">
                <a:solidFill>
                  <a:prstClr val="black"/>
                </a:solidFill>
                <a:latin typeface="Times New Roman" pitchFamily="18" charset="0"/>
                <a:cs typeface="Times New Roman" pitchFamily="18" charset="0"/>
              </a:rPr>
              <a:t>s Spoke Expressing Concern Regarding Project</a:t>
            </a:r>
          </a:p>
          <a:p>
            <a:pPr marL="457131" lvl="1" indent="0" defTabSz="914400" fontAlgn="base">
              <a:spcBef>
                <a:spcPct val="0"/>
              </a:spcBef>
              <a:spcAft>
                <a:spcPct val="0"/>
              </a:spcAft>
              <a:buFont typeface="Arial" pitchFamily="34" charset="0"/>
              <a:buChar char="•"/>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 Individuals Sp</a:t>
            </a:r>
            <a:r>
              <a:rPr lang="en-US" sz="2000" dirty="0">
                <a:solidFill>
                  <a:prstClr val="black"/>
                </a:solidFill>
                <a:latin typeface="Times New Roman" pitchFamily="18" charset="0"/>
                <a:cs typeface="Times New Roman" pitchFamily="18" charset="0"/>
              </a:rPr>
              <a:t>oke in Support of Project </a:t>
            </a:r>
          </a:p>
          <a:p>
            <a:pPr marL="457131" lvl="1" indent="0" defTabSz="914400" fontAlgn="base">
              <a:spcBef>
                <a:spcPct val="0"/>
              </a:spcBef>
              <a:spcAft>
                <a:spcPct val="0"/>
              </a:spcAft>
              <a:buNone/>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Commission Discussion and Debate</a:t>
            </a:r>
          </a:p>
          <a:p>
            <a:pPr marL="457131"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Potential Parking Impacts</a:t>
            </a:r>
          </a:p>
          <a:p>
            <a:pPr marL="457131"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a:solidFill>
                  <a:prstClr val="black"/>
                </a:solidFill>
                <a:latin typeface="Times New Roman" pitchFamily="18" charset="0"/>
                <a:cs typeface="Times New Roman" pitchFamily="18" charset="0"/>
              </a:rPr>
              <a:t>  Potential Noise Impacts</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31"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Use of CEQA Exemption</a:t>
            </a:r>
          </a:p>
          <a:p>
            <a:pPr marL="457131" marR="0" lvl="1" indent="0" algn="l" defTabSz="914400" rtl="0" eaLnBrk="1" fontAlgn="base" latinLnBrk="0" hangingPunct="1">
              <a:lnSpc>
                <a:spcPct val="100000"/>
              </a:lnSpc>
              <a:spcBef>
                <a:spcPct val="0"/>
              </a:spcBef>
              <a:spcAft>
                <a:spcPct val="0"/>
              </a:spcAft>
              <a:buClrTx/>
              <a:buSzTx/>
              <a:buNone/>
              <a:tabLst/>
              <a:defRPr/>
            </a:pPr>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57121"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Commission Action</a:t>
            </a:r>
          </a:p>
          <a:p>
            <a:pPr marL="457131"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Voted to Approve the Conditional Use Permit (4-1-2-0)</a:t>
            </a:r>
          </a:p>
          <a:p>
            <a:pPr marL="457131" marR="0" lvl="1"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a:solidFill>
                  <a:prstClr val="black"/>
                </a:solidFill>
                <a:latin typeface="Times New Roman" pitchFamily="18" charset="0"/>
                <a:cs typeface="Times New Roman" pitchFamily="18" charset="0"/>
              </a:rPr>
              <a:t>  Voted to Approved Design Review (5-0-2-0)</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sz="2400" dirty="0">
              <a:latin typeface="Times New Roman" panose="02020603050405020304" pitchFamily="18" charset="0"/>
              <a:cs typeface="Times New Roman" panose="02020603050405020304"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p:txBody>
      </p:sp>
    </p:spTree>
    <p:extLst>
      <p:ext uri="{BB962C8B-B14F-4D97-AF65-F5344CB8AC3E}">
        <p14:creationId xmlns:p14="http://schemas.microsoft.com/office/powerpoint/2010/main" val="149646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7002"/>
            <a:ext cx="7391400" cy="1098021"/>
          </a:xfrm>
        </p:spPr>
        <p:txBody>
          <a:bodyPr>
            <a:normAutofit/>
          </a:bodyPr>
          <a:lstStyle/>
          <a:p>
            <a:r>
              <a:rPr lang="en-US" sz="4000" b="1" dirty="0">
                <a:solidFill>
                  <a:schemeClr val="bg1"/>
                </a:solidFill>
              </a:rPr>
              <a:t>Appeals of HDC Actions</a:t>
            </a:r>
          </a:p>
        </p:txBody>
      </p:sp>
      <p:sp>
        <p:nvSpPr>
          <p:cNvPr id="3" name="Subtitle 2"/>
          <p:cNvSpPr>
            <a:spLocks noGrp="1"/>
          </p:cNvSpPr>
          <p:nvPr>
            <p:ph type="subTitle" idx="4294967295"/>
          </p:nvPr>
        </p:nvSpPr>
        <p:spPr>
          <a:xfrm>
            <a:off x="0" y="1371600"/>
            <a:ext cx="9143999" cy="5334000"/>
          </a:xfrm>
        </p:spPr>
        <p:txBody>
          <a:bodyPr>
            <a:normAutofit/>
          </a:bodyPr>
          <a:lstStyle/>
          <a:p>
            <a:pPr marL="57121" indent="0" defTabSz="914400" fontAlgn="base">
              <a:spcBef>
                <a:spcPct val="0"/>
              </a:spcBef>
              <a:spcAft>
                <a:spcPct val="0"/>
              </a:spcAft>
              <a:buFont typeface="Arial" pitchFamily="34" charset="0"/>
              <a:buChar char="•"/>
            </a:pPr>
            <a:r>
              <a:rPr lang="en-US" sz="2400" dirty="0">
                <a:solidFill>
                  <a:prstClr val="black"/>
                </a:solidFill>
                <a:latin typeface="Times New Roman" pitchFamily="18" charset="0"/>
                <a:cs typeface="Times New Roman" pitchFamily="18" charset="0"/>
              </a:rPr>
              <a:t>  City Received Three Timely Appeals of the Historic District </a:t>
            </a: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Commission Decisions Approving the Barley Barn Tap House Project</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Appeal by Bob Delp</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Appeal by Folsom Railroad Block Developer</a:t>
            </a:r>
          </a:p>
          <a:p>
            <a:pPr marL="457131" lvl="1" indent="0" defTabSz="914400" fontAlgn="base">
              <a:spcBef>
                <a:spcPct val="0"/>
              </a:spcBef>
              <a:spcAft>
                <a:spcPct val="0"/>
              </a:spcAft>
              <a:buFont typeface="Arial" pitchFamily="34" charset="0"/>
              <a:buChar char="•"/>
            </a:pPr>
            <a:r>
              <a:rPr lang="en-US" sz="2000" dirty="0">
                <a:solidFill>
                  <a:prstClr val="black"/>
                </a:solidFill>
                <a:latin typeface="Times New Roman" pitchFamily="18" charset="0"/>
                <a:cs typeface="Times New Roman" pitchFamily="18" charset="0"/>
              </a:rPr>
              <a:t>  Appeal by Historic Folsom Residents Association</a:t>
            </a:r>
          </a:p>
          <a:p>
            <a:pPr marL="57121" indent="0" defTabSz="914400" fontAlgn="base">
              <a:spcBef>
                <a:spcPct val="0"/>
              </a:spcBef>
              <a:spcAft>
                <a:spcPct val="0"/>
              </a:spcAft>
              <a:buNone/>
            </a:pPr>
            <a:r>
              <a:rPr lang="en-US" sz="2400" dirty="0">
                <a:solidFill>
                  <a:prstClr val="black"/>
                </a:solidFill>
                <a:latin typeface="Times New Roman" pitchFamily="18" charset="0"/>
                <a:cs typeface="Times New Roman" pitchFamily="18" charset="0"/>
              </a:rPr>
              <a:t>   </a:t>
            </a:r>
            <a:endParaRPr lang="en-US" dirty="0"/>
          </a:p>
          <a:p>
            <a:pPr marL="400021" indent="-342900" defTabSz="914400" fontAlgn="base">
              <a:spcBef>
                <a:spcPct val="0"/>
              </a:spcBef>
              <a:spcAft>
                <a:spcPct val="0"/>
              </a:spcAft>
            </a:pPr>
            <a:endParaRPr lang="en-US" sz="2400" dirty="0">
              <a:latin typeface="Times New Roman" panose="02020603050405020304" pitchFamily="18" charset="0"/>
              <a:cs typeface="Times New Roman" panose="02020603050405020304" pitchFamily="18" charset="0"/>
            </a:endParaRPr>
          </a:p>
          <a:p>
            <a:pPr marL="400021" indent="-342900" defTabSz="914400" fontAlgn="base">
              <a:spcBef>
                <a:spcPct val="0"/>
              </a:spcBef>
              <a:spcAft>
                <a:spcPct val="0"/>
              </a:spcAft>
            </a:pPr>
            <a:endParaRPr lang="en-US" dirty="0"/>
          </a:p>
          <a:p>
            <a:pPr marL="400021" indent="-342900" defTabSz="914400" fontAlgn="base">
              <a:spcBef>
                <a:spcPct val="0"/>
              </a:spcBef>
              <a:spcAft>
                <a:spcPct val="0"/>
              </a:spcAft>
            </a:pPr>
            <a:endParaRPr lang="en-US" dirty="0"/>
          </a:p>
        </p:txBody>
      </p:sp>
    </p:spTree>
    <p:extLst>
      <p:ext uri="{BB962C8B-B14F-4D97-AF65-F5344CB8AC3E}">
        <p14:creationId xmlns:p14="http://schemas.microsoft.com/office/powerpoint/2010/main" val="142783632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25400">
          <a:solidFill>
            <a:srgbClr val="FF0000"/>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7574</TotalTime>
  <Words>2489</Words>
  <Application>Microsoft Office PowerPoint</Application>
  <PresentationFormat>On-screen Show (4:3)</PresentationFormat>
  <Paragraphs>406</Paragraphs>
  <Slides>62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Arial Hebrew Light</vt:lpstr>
      <vt:lpstr>Arial Hebrew Scholar Light</vt:lpstr>
      <vt:lpstr>Calibri</vt:lpstr>
      <vt:lpstr>Calluna</vt:lpstr>
      <vt:lpstr>Times New Roman</vt:lpstr>
      <vt:lpstr>2_Office Theme</vt:lpstr>
      <vt:lpstr> Barley Barn Tap House Appeals  </vt:lpstr>
      <vt:lpstr>Project Background</vt:lpstr>
      <vt:lpstr>Key Project Details</vt:lpstr>
      <vt:lpstr>Aerial View of Project Site</vt:lpstr>
      <vt:lpstr>Site Plan and Building Layout</vt:lpstr>
      <vt:lpstr>Building Renderings</vt:lpstr>
      <vt:lpstr>Building Renderings</vt:lpstr>
      <vt:lpstr>Historic District Commission</vt:lpstr>
      <vt:lpstr>Appeals of HDC Actions</vt:lpstr>
      <vt:lpstr>Appeal No. 1</vt:lpstr>
      <vt:lpstr>Appeal No. 2</vt:lpstr>
      <vt:lpstr>Appeal No. 3</vt:lpstr>
      <vt:lpstr>Project Analysis (Parking)</vt:lpstr>
      <vt:lpstr>Parking Exhibit</vt:lpstr>
      <vt:lpstr>Historic District Parking Studies</vt:lpstr>
      <vt:lpstr>Parking Garage Utilization</vt:lpstr>
      <vt:lpstr>Historic District Parking Zones</vt:lpstr>
      <vt:lpstr>Parking Availability (Weekday)</vt:lpstr>
      <vt:lpstr>Parking Availability (Weekend)</vt:lpstr>
      <vt:lpstr>Parking Supply/Demand Timeline</vt:lpstr>
      <vt:lpstr>Project Analysis (Use and Noise)</vt:lpstr>
      <vt:lpstr>Project Analysis (Use and Noise)</vt:lpstr>
      <vt:lpstr>Conclusion</vt:lpstr>
      <vt:lpstr>Staff Recommendation</vt:lpstr>
      <vt:lpstr>Vicinity Map</vt:lpstr>
      <vt:lpstr>Proposed Site/Patio Plan</vt:lpstr>
      <vt:lpstr>Off-Site Landscape Plan</vt:lpstr>
      <vt:lpstr>Off-Site Landscape Plan-2</vt:lpstr>
      <vt:lpstr>Project Background</vt:lpstr>
      <vt:lpstr>Existing Floor Plan</vt:lpstr>
      <vt:lpstr>Proposed Floor Plan (Level-1)</vt:lpstr>
      <vt:lpstr>Proposed Floor Plan (Level-2)</vt:lpstr>
      <vt:lpstr>Building Elevations (West-North)</vt:lpstr>
      <vt:lpstr>Building Elevations (East-South)</vt:lpstr>
      <vt:lpstr>Project Analysis</vt:lpstr>
      <vt:lpstr>Eagles Lodge Parking Photos</vt:lpstr>
      <vt:lpstr>Project Analysis</vt:lpstr>
      <vt:lpstr>Project Analysis</vt:lpstr>
      <vt:lpstr>Project Analysis</vt:lpstr>
      <vt:lpstr>Project Analysis</vt:lpstr>
      <vt:lpstr>Project Analysis</vt:lpstr>
      <vt:lpstr>Camarillo Ranch House (1850’s)</vt:lpstr>
      <vt:lpstr>Cooper Molera Barn (1905)</vt:lpstr>
      <vt:lpstr>Building Elevations (West-North)</vt:lpstr>
      <vt:lpstr>Building Elevations (East-South)</vt:lpstr>
      <vt:lpstr>Building Renderings</vt:lpstr>
      <vt:lpstr>Building Renderings</vt:lpstr>
      <vt:lpstr>Project Analysis</vt:lpstr>
      <vt:lpstr>Project Analysis</vt:lpstr>
      <vt:lpstr>Project Analysis</vt:lpstr>
      <vt:lpstr>Project Analysis</vt:lpstr>
      <vt:lpstr>Staff Design Recommendations</vt:lpstr>
      <vt:lpstr>Public Comments</vt:lpstr>
      <vt:lpstr>Site Photographs</vt:lpstr>
      <vt:lpstr>Site Photographs</vt:lpstr>
      <vt:lpstr>Site Photographs</vt:lpstr>
      <vt:lpstr>Site Photographs</vt:lpstr>
      <vt:lpstr>Site Photographs</vt:lpstr>
      <vt:lpstr>Site Photographs</vt:lpstr>
      <vt:lpstr>Site Photographs</vt:lpstr>
      <vt:lpstr>Site Photographs</vt:lpstr>
      <vt:lpstr>Site Photographs</vt:lpstr>
    </vt:vector>
  </TitlesOfParts>
  <Company>City of Folsom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sbanks</dc:creator>
  <cp:lastModifiedBy>Steven Banks</cp:lastModifiedBy>
  <cp:revision>903</cp:revision>
  <cp:lastPrinted>2022-01-11T21:13:17Z</cp:lastPrinted>
  <dcterms:created xsi:type="dcterms:W3CDTF">2010-09-09T16:37:32Z</dcterms:created>
  <dcterms:modified xsi:type="dcterms:W3CDTF">2022-01-12T01:53:41Z</dcterms:modified>
</cp:coreProperties>
</file>